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3" r:id="rId2"/>
  </p:sldMasterIdLst>
  <p:notesMasterIdLst>
    <p:notesMasterId r:id="rId83"/>
  </p:notesMasterIdLst>
  <p:sldIdLst>
    <p:sldId id="256" r:id="rId3"/>
    <p:sldId id="264" r:id="rId4"/>
    <p:sldId id="2086" r:id="rId5"/>
    <p:sldId id="348" r:id="rId6"/>
    <p:sldId id="396" r:id="rId7"/>
    <p:sldId id="397" r:id="rId8"/>
    <p:sldId id="2074" r:id="rId9"/>
    <p:sldId id="2075" r:id="rId10"/>
    <p:sldId id="2076" r:id="rId11"/>
    <p:sldId id="2033" r:id="rId12"/>
    <p:sldId id="2034" r:id="rId13"/>
    <p:sldId id="2073" r:id="rId14"/>
    <p:sldId id="2035" r:id="rId15"/>
    <p:sldId id="2036" r:id="rId16"/>
    <p:sldId id="2102" r:id="rId17"/>
    <p:sldId id="2259" r:id="rId18"/>
    <p:sldId id="387" r:id="rId19"/>
    <p:sldId id="2096" r:id="rId20"/>
    <p:sldId id="2103" r:id="rId21"/>
    <p:sldId id="2104" r:id="rId22"/>
    <p:sldId id="2097" r:id="rId23"/>
    <p:sldId id="2111" r:id="rId24"/>
    <p:sldId id="2098" r:id="rId25"/>
    <p:sldId id="2105" r:id="rId26"/>
    <p:sldId id="2106" r:id="rId27"/>
    <p:sldId id="2107" r:id="rId28"/>
    <p:sldId id="2108" r:id="rId29"/>
    <p:sldId id="2100" r:id="rId30"/>
    <p:sldId id="2101" r:id="rId31"/>
    <p:sldId id="2109" r:id="rId32"/>
    <p:sldId id="2274" r:id="rId33"/>
    <p:sldId id="2275" r:id="rId34"/>
    <p:sldId id="2277" r:id="rId35"/>
    <p:sldId id="2278" r:id="rId36"/>
    <p:sldId id="2279" r:id="rId37"/>
    <p:sldId id="2282" r:id="rId38"/>
    <p:sldId id="2260" r:id="rId39"/>
    <p:sldId id="2088" r:id="rId40"/>
    <p:sldId id="385" r:id="rId41"/>
    <p:sldId id="2084" r:id="rId42"/>
    <p:sldId id="2085" r:id="rId43"/>
    <p:sldId id="2091" r:id="rId44"/>
    <p:sldId id="2092" r:id="rId45"/>
    <p:sldId id="2094" r:id="rId46"/>
    <p:sldId id="2093" r:id="rId47"/>
    <p:sldId id="2087" r:id="rId48"/>
    <p:sldId id="2095" r:id="rId49"/>
    <p:sldId id="2283" r:id="rId50"/>
    <p:sldId id="2284" r:id="rId51"/>
    <p:sldId id="2261" r:id="rId52"/>
    <p:sldId id="389" r:id="rId53"/>
    <p:sldId id="2243" r:id="rId54"/>
    <p:sldId id="2242" r:id="rId55"/>
    <p:sldId id="2262" r:id="rId56"/>
    <p:sldId id="2244" r:id="rId57"/>
    <p:sldId id="2251" r:id="rId58"/>
    <p:sldId id="2276" r:id="rId59"/>
    <p:sldId id="391" r:id="rId60"/>
    <p:sldId id="2281" r:id="rId61"/>
    <p:sldId id="2263" r:id="rId62"/>
    <p:sldId id="2219" r:id="rId63"/>
    <p:sldId id="307" r:id="rId64"/>
    <p:sldId id="293" r:id="rId65"/>
    <p:sldId id="292" r:id="rId66"/>
    <p:sldId id="266" r:id="rId67"/>
    <p:sldId id="2137" r:id="rId68"/>
    <p:sldId id="2138" r:id="rId69"/>
    <p:sldId id="2139" r:id="rId70"/>
    <p:sldId id="2140" r:id="rId71"/>
    <p:sldId id="2141" r:id="rId72"/>
    <p:sldId id="2142" r:id="rId73"/>
    <p:sldId id="2143" r:id="rId74"/>
    <p:sldId id="2144" r:id="rId75"/>
    <p:sldId id="2145" r:id="rId76"/>
    <p:sldId id="281" r:id="rId77"/>
    <p:sldId id="2147" r:id="rId78"/>
    <p:sldId id="304" r:id="rId79"/>
    <p:sldId id="2198" r:id="rId80"/>
    <p:sldId id="2232" r:id="rId81"/>
    <p:sldId id="226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  <p14:sldId id="2086"/>
          </p14:sldIdLst>
        </p14:section>
        <p14:section name="WAN Background" id="{B55B8E8C-5EAB-4A1E-A4E9-AE5E896E46FA}">
          <p14:sldIdLst>
            <p14:sldId id="348"/>
            <p14:sldId id="396"/>
            <p14:sldId id="397"/>
            <p14:sldId id="2074"/>
            <p14:sldId id="2075"/>
            <p14:sldId id="2076"/>
            <p14:sldId id="2033"/>
            <p14:sldId id="2034"/>
            <p14:sldId id="2073"/>
            <p14:sldId id="2035"/>
            <p14:sldId id="2036"/>
            <p14:sldId id="2102"/>
          </p14:sldIdLst>
        </p14:section>
        <p14:section name="LoRaWAN" id="{A051F0FA-214F-4B41-ABAD-7B9205E6BD06}">
          <p14:sldIdLst>
            <p14:sldId id="2259"/>
            <p14:sldId id="387"/>
            <p14:sldId id="2096"/>
            <p14:sldId id="2103"/>
            <p14:sldId id="2104"/>
            <p14:sldId id="2097"/>
            <p14:sldId id="2111"/>
            <p14:sldId id="2098"/>
            <p14:sldId id="2105"/>
            <p14:sldId id="2106"/>
            <p14:sldId id="2107"/>
            <p14:sldId id="2108"/>
            <p14:sldId id="2100"/>
            <p14:sldId id="2101"/>
            <p14:sldId id="2109"/>
            <p14:sldId id="2274"/>
            <p14:sldId id="2275"/>
            <p14:sldId id="2277"/>
            <p14:sldId id="2278"/>
            <p14:sldId id="2279"/>
            <p14:sldId id="2282"/>
          </p14:sldIdLst>
        </p14:section>
        <p14:section name="Sigfox" id="{4755838A-FFD2-42FF-96BD-CE1E69CA6B46}">
          <p14:sldIdLst>
            <p14:sldId id="2260"/>
            <p14:sldId id="2088"/>
            <p14:sldId id="385"/>
            <p14:sldId id="2084"/>
            <p14:sldId id="2085"/>
            <p14:sldId id="2091"/>
            <p14:sldId id="2092"/>
            <p14:sldId id="2094"/>
            <p14:sldId id="2093"/>
            <p14:sldId id="2087"/>
            <p14:sldId id="2095"/>
            <p14:sldId id="2283"/>
            <p14:sldId id="2284"/>
          </p14:sldIdLst>
        </p14:section>
        <p14:section name="802.11ah" id="{8470C27C-BFB4-4798-A693-03E63FE0CA5B}">
          <p14:sldIdLst>
            <p14:sldId id="2261"/>
            <p14:sldId id="389"/>
            <p14:sldId id="2243"/>
            <p14:sldId id="2242"/>
          </p14:sldIdLst>
        </p14:section>
        <p14:section name="TV Whitespaces" id="{4231F888-4F13-416F-8D3E-F82B45D10478}">
          <p14:sldIdLst>
            <p14:sldId id="2262"/>
            <p14:sldId id="2244"/>
            <p14:sldId id="2251"/>
            <p14:sldId id="2276"/>
            <p14:sldId id="391"/>
            <p14:sldId id="2281"/>
          </p14:sldIdLst>
        </p14:section>
        <p14:section name="Challenges" id="{F3F923F9-CDE4-46CE-BFA0-AE66039AE009}">
          <p14:sldIdLst>
            <p14:sldId id="2263"/>
            <p14:sldId id="2219"/>
            <p14:sldId id="307"/>
            <p14:sldId id="293"/>
            <p14:sldId id="292"/>
            <p14:sldId id="266"/>
            <p14:sldId id="2137"/>
            <p14:sldId id="2138"/>
            <p14:sldId id="2139"/>
            <p14:sldId id="2140"/>
            <p14:sldId id="2141"/>
            <p14:sldId id="2142"/>
            <p14:sldId id="2143"/>
            <p14:sldId id="2144"/>
            <p14:sldId id="2145"/>
            <p14:sldId id="281"/>
            <p14:sldId id="2147"/>
            <p14:sldId id="304"/>
            <p14:sldId id="2198"/>
            <p14:sldId id="2232"/>
          </p14:sldIdLst>
        </p14:section>
        <p14:section name="Wrapup" id="{29A7F866-9DA9-446B-8359-CE426CB89C7A}">
          <p14:sldIdLst>
            <p14:sldId id="2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59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calculate bit flux for each of the networks we’re interested in</a:t>
            </a:r>
          </a:p>
          <a:p>
            <a:r>
              <a:rPr lang="en-US" dirty="0"/>
              <a:t>We note that there are several orders of magnitude difference in the throughput capability of each network</a:t>
            </a:r>
          </a:p>
          <a:p>
            <a:r>
              <a:rPr lang="en-US" dirty="0"/>
              <a:t>Particularly between cellular communication and unlicensed LPWANs</a:t>
            </a:r>
          </a:p>
        </p:txBody>
      </p:sp>
    </p:spTree>
    <p:extLst>
      <p:ext uri="{BB962C8B-B14F-4D97-AF65-F5344CB8AC3E}">
        <p14:creationId xmlns:p14="http://schemas.microsoft.com/office/powerpoint/2010/main" val="3817334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points are at the maximum range for each network, but they have the ability to perform power control and reduce range</a:t>
            </a:r>
          </a:p>
          <a:p>
            <a:r>
              <a:rPr lang="en-US" dirty="0"/>
              <a:t>This creates a curve for each network, where we can reduce range (and install more gateways) in order to increase network capability</a:t>
            </a:r>
          </a:p>
        </p:txBody>
      </p:sp>
    </p:spTree>
    <p:extLst>
      <p:ext uri="{BB962C8B-B14F-4D97-AF65-F5344CB8AC3E}">
        <p14:creationId xmlns:p14="http://schemas.microsoft.com/office/powerpoint/2010/main" val="203027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can measure the capability of each network, lets compare that to the needs of an application</a:t>
            </a:r>
          </a:p>
          <a:p>
            <a:r>
              <a:rPr lang="en-US" dirty="0"/>
              <a:t>The example I’ll be talking through is Electricity Metering, there are about a dozen others in the paper</a:t>
            </a:r>
          </a:p>
          <a:p>
            <a:r>
              <a:rPr lang="en-US" dirty="0"/>
              <a:t>PG&amp;E smart meters send about 250 bytes every 4 hours</a:t>
            </a:r>
          </a:p>
          <a:p>
            <a:r>
              <a:rPr lang="en-US" dirty="0"/>
              <a:t>This isn’t a lot of data, but smart meters are densely deployed, with three hundred thousand across San Francisco</a:t>
            </a:r>
          </a:p>
        </p:txBody>
      </p:sp>
    </p:spTree>
    <p:extLst>
      <p:ext uri="{BB962C8B-B14F-4D97-AF65-F5344CB8AC3E}">
        <p14:creationId xmlns:p14="http://schemas.microsoft.com/office/powerpoint/2010/main" val="1286326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plot the need of the Electricity Metering application as a line on our bit flux figure</a:t>
            </a:r>
          </a:p>
          <a:p>
            <a:r>
              <a:rPr lang="en-US" dirty="0"/>
              <a:t>Any network above this line is capable of serving the application’s needs</a:t>
            </a:r>
          </a:p>
          <a:p>
            <a:r>
              <a:rPr lang="en-US" dirty="0" err="1"/>
              <a:t>Sigfox</a:t>
            </a:r>
            <a:r>
              <a:rPr lang="en-US" dirty="0"/>
              <a:t> needs range reduction, but all networks are capable of serving this application’s needs</a:t>
            </a:r>
          </a:p>
          <a:p>
            <a:endParaRPr lang="en-US" dirty="0"/>
          </a:p>
          <a:p>
            <a:r>
              <a:rPr lang="en-US" dirty="0"/>
              <a:t>So, great! Networks can serve ubiquitous applications. Problem solved, right?</a:t>
            </a:r>
          </a:p>
        </p:txBody>
      </p:sp>
    </p:spTree>
    <p:extLst>
      <p:ext uri="{BB962C8B-B14F-4D97-AF65-F5344CB8AC3E}">
        <p14:creationId xmlns:p14="http://schemas.microsoft.com/office/powerpoint/2010/main" val="377939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visualize this instead as the number of gateways deployed and the proportion of network utilized.</a:t>
            </a:r>
          </a:p>
          <a:p>
            <a:pPr lvl="1"/>
            <a:r>
              <a:rPr lang="en-US" dirty="0"/>
              <a:t>Again, because of power control, there is a tradeoff here. We could deploy a single gateway for everything, or many gateways with reduced range to increase capacity.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Cellular networks have no problem with this application</a:t>
            </a:r>
          </a:p>
          <a:p>
            <a:pPr lvl="1"/>
            <a:r>
              <a:rPr lang="en-US" dirty="0"/>
              <a:t>With a single gateway,  LTE-M could spend 1% of its capacity to service this app.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Unlicensed LPWANs, however, have choices to make on how many gateways they deploy and how much capacity they are willing to spend on this one application</a:t>
            </a:r>
          </a:p>
        </p:txBody>
      </p:sp>
    </p:spTree>
    <p:extLst>
      <p:ext uri="{BB962C8B-B14F-4D97-AF65-F5344CB8AC3E}">
        <p14:creationId xmlns:p14="http://schemas.microsoft.com/office/powerpoint/2010/main" val="719123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There are two particular problems we can see with the unlicensed LPWANs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The first is a capacity issue: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Sigfox</a:t>
            </a:r>
            <a:r>
              <a:rPr lang="en-US" dirty="0"/>
              <a:t> can’t satisfy the application at all without power control.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Range is sufficient for a single gateway to cover the city, but it wouldn’t be able to keep up with the data.</a:t>
            </a:r>
          </a:p>
        </p:txBody>
      </p:sp>
    </p:spTree>
    <p:extLst>
      <p:ext uri="{BB962C8B-B14F-4D97-AF65-F5344CB8AC3E}">
        <p14:creationId xmlns:p14="http://schemas.microsoft.com/office/powerpoint/2010/main" val="4048522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these capacity problems is relatively straightforward</a:t>
            </a:r>
          </a:p>
          <a:p>
            <a:r>
              <a:rPr lang="en-US" dirty="0"/>
              <a:t>And a lot of research from our community has begun that path</a:t>
            </a:r>
          </a:p>
          <a:p>
            <a:r>
              <a:rPr lang="en-US" dirty="0"/>
              <a:t>One solution would be better access control mechanisms than the ALOHA</a:t>
            </a:r>
          </a:p>
          <a:p>
            <a:r>
              <a:rPr lang="en-US" dirty="0"/>
              <a:t>We could also significantly increase the available bandwidth through the use of TV white spaces</a:t>
            </a:r>
          </a:p>
        </p:txBody>
      </p:sp>
    </p:spTree>
    <p:extLst>
      <p:ext uri="{BB962C8B-B14F-4D97-AF65-F5344CB8AC3E}">
        <p14:creationId xmlns:p14="http://schemas.microsoft.com/office/powerpoint/2010/main" val="4019713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But there is a second problem, that of coexistence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LoRaWAN</a:t>
            </a:r>
            <a:r>
              <a:rPr lang="en-US" dirty="0"/>
              <a:t> could handle the application with only 2 or 3 gateways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Remember, that we are calculating bit flux for </a:t>
            </a:r>
            <a:r>
              <a:rPr lang="en-US" dirty="0" err="1"/>
              <a:t>LoRaWAN</a:t>
            </a:r>
            <a:r>
              <a:rPr lang="en-US" dirty="0"/>
              <a:t> using all available channels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As long as you are willing to commit 50% of the 915 MHz spectrum to electricity metering</a:t>
            </a:r>
          </a:p>
        </p:txBody>
      </p:sp>
    </p:spTree>
    <p:extLst>
      <p:ext uri="{BB962C8B-B14F-4D97-AF65-F5344CB8AC3E}">
        <p14:creationId xmlns:p14="http://schemas.microsoft.com/office/powerpoint/2010/main" val="3080873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might try to say it’s fine to dedicate so much of a network to a single application. I dedicate 50% of my home WiFi to Netflix all the time…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But coexistence cannot be ignored in urban areas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won’t just be one network, but two, or three, or more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they all have to share the same bandwidth for all deployed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45355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these coexistence problems are more difficult</a:t>
            </a:r>
          </a:p>
          <a:p>
            <a:r>
              <a:rPr lang="en-US" dirty="0"/>
              <a:t>We need methods for coordination and negotiation between deployed networks</a:t>
            </a:r>
          </a:p>
          <a:p>
            <a:r>
              <a:rPr lang="en-US" dirty="0"/>
              <a:t>And without buy-in from all networks, collisions are inevitable</a:t>
            </a:r>
          </a:p>
          <a:p>
            <a:r>
              <a:rPr lang="en-US" dirty="0"/>
              <a:t>It doesn’t matter that you are using a wonderful scheduling TDMA algorithm to send data without collisions if your neighbor is transmitting whenever they want</a:t>
            </a:r>
          </a:p>
          <a:p>
            <a:endParaRPr lang="en-US" dirty="0"/>
          </a:p>
          <a:p>
            <a:r>
              <a:rPr lang="en-US" dirty="0"/>
              <a:t>And a really important point is that cellular IoT doesn’t face this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5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45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Occupying licensed bands means LTE-M and NB-IoT don’t have multiple overlapping networks to coordinate with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 coexistence isn’t a concern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they already have more capacity than the unlicensed protocols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solutions for unlicensed LPWANs, deployments will move to cellular networks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when the applications leave, research will leave as well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Without real solutions to the problems they face, we’re in danger of losing an exciting research domain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pose this as a challenge to the community to develop coexistence and capacity solutions for unlicensed LPWANs</a:t>
            </a:r>
          </a:p>
        </p:txBody>
      </p:sp>
    </p:spTree>
    <p:extLst>
      <p:ext uri="{BB962C8B-B14F-4D97-AF65-F5344CB8AC3E}">
        <p14:creationId xmlns:p14="http://schemas.microsoft.com/office/powerpoint/2010/main" val="255157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588852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84752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bit flux is our metric for data density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throughput divided by coverage area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 with many ideas, this was first suggested by Mark Weiser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14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applications, bit flux sums the data needs for each device in the deployment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divides by the total deployment area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To determine the application uplink density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43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networks, we divide the goodput of a network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By the coverage area of a single gateway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gives us a number that represents the data density that a network can support,  at any width of deployment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198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Bit flux also accounts for spatial reuse in networks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Reducing range (and deploying more gateways),  reduces the coverage area for each gateway, increasing the network bit flux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750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bit flux measurement for a </a:t>
            </a:r>
            <a:r>
              <a:rPr lang="en-US" dirty="0" err="1"/>
              <a:t>LoRaWAN</a:t>
            </a:r>
            <a:r>
              <a:rPr lang="en-US" dirty="0"/>
              <a:t> network</a:t>
            </a:r>
          </a:p>
          <a:p>
            <a:r>
              <a:rPr lang="en-US" dirty="0"/>
              <a:t>In the US, </a:t>
            </a:r>
            <a:r>
              <a:rPr lang="en-US" dirty="0" err="1"/>
              <a:t>LoRaWAN</a:t>
            </a:r>
            <a:r>
              <a:rPr lang="en-US" dirty="0"/>
              <a:t> has 64 channels for uplink</a:t>
            </a:r>
          </a:p>
          <a:p>
            <a:r>
              <a:rPr lang="en-US" dirty="0"/>
              <a:t>But it relies on an ALOHA access control mechanism,  so packet collisions reduce throughput significantly</a:t>
            </a:r>
          </a:p>
        </p:txBody>
      </p:sp>
    </p:spTree>
    <p:extLst>
      <p:ext uri="{BB962C8B-B14F-4D97-AF65-F5344CB8AC3E}">
        <p14:creationId xmlns:p14="http://schemas.microsoft.com/office/powerpoint/2010/main" val="2394282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2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49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0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03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44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5/17/2022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ra-alliance.org/wp-content/uploads/2020/11/RP_2-1.0.2.pdf" TargetMode="External"/><Relationship Id="rId2" Type="http://schemas.openxmlformats.org/officeDocument/2006/relationships/hyperlink" Target="https://lora-alliance.org/wp-content/uploads/2020/11/lorawantm_specification_-v1.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draft-zuniga-lpwan-sigfox-system-description-04" TargetMode="External"/><Relationship Id="rId5" Type="http://schemas.openxmlformats.org/officeDocument/2006/relationships/hyperlink" Target="https://www.ietf.org/proceedings/97/slides/slides-97-lpwan-25-sigfox-system-description-00.pdf" TargetMode="External"/><Relationship Id="rId4" Type="http://schemas.openxmlformats.org/officeDocument/2006/relationships/hyperlink" Target="https://www.avnet.com/wps/wcm/connect/onesite/03aebfe2-98f7-4c28-be5f-90638c898009/sigfox-technical-overview.pdf?MOD=AJPERES&amp;CVID=magVa.N&amp;CVID=magVa.N&amp;CVID=magVa.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14</a:t>
            </a:r>
            <a:br>
              <a:rPr lang="en-US" dirty="0"/>
            </a:br>
            <a:r>
              <a:rPr lang="en-US" dirty="0"/>
              <a:t>Unlicensed LPWANs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275CA-6F58-9C73-167E-6555BDB4C29E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EB5C57-7B3B-CD4C-81A7-34FA409481F6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0DDE4-942B-7948-B204-7EC255720D5E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8AF2-2295-EC45-B02C-5190A5D5A93F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9A607-8AF4-2247-A1BC-2071DABF2EF8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BAD1EA-3002-094B-B26E-FDC31A18BC0C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D7993A-E19A-8641-808A-6C59652B44C0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7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F70C35-BD35-5140-ACC8-5F628393FC4D}"/>
              </a:ext>
            </a:extLst>
          </p:cNvPr>
          <p:cNvSpPr/>
          <p:nvPr/>
        </p:nvSpPr>
        <p:spPr>
          <a:xfrm>
            <a:off x="6685280" y="3426181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26F6E1-2B2A-B74D-9FDD-E7CE0BAEBF8D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119A4-013C-DD41-8E85-CDCC251B646E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ABA86-416E-3E43-A093-F07D95F48B9D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3EFC90-A07B-FF40-99E7-6BE18A859F76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E26267-3780-4E4E-8DE8-62469D02D17A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C3237E-78A4-41AE-9F0E-8B8ACBC3DA23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4B191F-D416-494B-9CA4-7B3EC9CDA21C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3762F84-61FB-41E4-70C5-7662B63EE8CC}"/>
              </a:ext>
            </a:extLst>
          </p:cNvPr>
          <p:cNvSpPr/>
          <p:nvPr/>
        </p:nvSpPr>
        <p:spPr>
          <a:xfrm>
            <a:off x="6685280" y="2617601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</p:spTree>
    <p:extLst>
      <p:ext uri="{BB962C8B-B14F-4D97-AF65-F5344CB8AC3E}">
        <p14:creationId xmlns:p14="http://schemas.microsoft.com/office/powerpoint/2010/main" val="1798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03F48A-78DC-E547-A366-BE7FF8035114}"/>
              </a:ext>
            </a:extLst>
          </p:cNvPr>
          <p:cNvSpPr/>
          <p:nvPr/>
        </p:nvSpPr>
        <p:spPr>
          <a:xfrm>
            <a:off x="6280727" y="4051938"/>
            <a:ext cx="2857732" cy="16191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Low-Power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Wide-Area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DA336-E534-A04B-A83C-BB6AD0D29A03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F171E-5A25-0346-A752-11DC2100BCD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275902-F8E5-5D45-B09E-D86028001890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C55C0A-6000-AC43-AE92-FC8749D2D3E8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85BDFF-5063-4CD7-B9F3-B7926350EAE8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191E50-B50E-4084-A306-85E677FF84D4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AAD42D61-7ADA-FDDC-BE51-C70983EB7B0E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</p:spTree>
    <p:extLst>
      <p:ext uri="{BB962C8B-B14F-4D97-AF65-F5344CB8AC3E}">
        <p14:creationId xmlns:p14="http://schemas.microsoft.com/office/powerpoint/2010/main" val="13122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b="1" dirty="0" err="1"/>
              <a:t>LoRaWAN</a:t>
            </a:r>
            <a:endParaRPr lang="en-US" b="1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r>
              <a:rPr lang="en-US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4632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communication standard built with proprietary </a:t>
            </a:r>
            <a:r>
              <a:rPr lang="en-US" dirty="0" err="1"/>
              <a:t>LoRa</a:t>
            </a:r>
            <a:r>
              <a:rPr lang="en-US" dirty="0"/>
              <a:t> PHY</a:t>
            </a:r>
          </a:p>
          <a:p>
            <a:endParaRPr lang="en-US" dirty="0"/>
          </a:p>
          <a:p>
            <a:r>
              <a:rPr lang="en-US" dirty="0"/>
              <a:t>Low rate (1-20 kbps) and long range (~5 km)</a:t>
            </a:r>
          </a:p>
          <a:p>
            <a:pPr lvl="1"/>
            <a:r>
              <a:rPr lang="en-US" dirty="0"/>
              <a:t>Shorter range than Sigfox but much higher bit rate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PHY uses a different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Chirp Spread Spectrum (CSS)</a:t>
            </a:r>
          </a:p>
          <a:p>
            <a:pPr lvl="1"/>
            <a:r>
              <a:rPr lang="en-US" dirty="0"/>
              <a:t>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818" y="3009900"/>
            <a:ext cx="806035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3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modulated in the starting and ending points of chirp</a:t>
            </a:r>
          </a:p>
          <a:p>
            <a:pPr lvl="1"/>
            <a:r>
              <a:rPr lang="en-US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31" y="2462212"/>
            <a:ext cx="106013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0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unlicensed-band LPWAN approaches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r>
              <a:rPr lang="en-US" dirty="0"/>
              <a:t>Deep-dive into challenges LPWANs face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Spreading Factor is essentially the rate-of-change of frequency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AEC84-80ED-4342-B93A-8E991B6E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0200" y="3122612"/>
            <a:ext cx="6083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25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channels (in the 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89350"/>
            <a:ext cx="10972800" cy="2482850"/>
          </a:xfrm>
        </p:spPr>
        <p:txBody>
          <a:bodyPr>
            <a:normAutofit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very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001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hardware to decode packet</a:t>
            </a:r>
          </a:p>
          <a:p>
            <a:pPr lvl="2"/>
            <a:r>
              <a:rPr lang="en-US" dirty="0"/>
              <a:t>Cheap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8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31116" y="793750"/>
          <a:ext cx="5649278" cy="5562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8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7899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rate options depend on channel in use</a:t>
            </a:r>
          </a:p>
          <a:p>
            <a:pPr lvl="1"/>
            <a:r>
              <a:rPr lang="en-US" dirty="0"/>
              <a:t>Unbalanced uplink and downlink</a:t>
            </a:r>
          </a:p>
          <a:p>
            <a:endParaRPr lang="en-US" dirty="0"/>
          </a:p>
          <a:p>
            <a:r>
              <a:rPr lang="en-US" dirty="0"/>
              <a:t>64-channel uplink</a:t>
            </a:r>
          </a:p>
          <a:p>
            <a:pPr lvl="1"/>
            <a:r>
              <a:rPr lang="en-US" dirty="0"/>
              <a:t>1-5 kbps data rate</a:t>
            </a:r>
          </a:p>
          <a:p>
            <a:pPr lvl="1"/>
            <a:endParaRPr lang="en-US" dirty="0"/>
          </a:p>
          <a:p>
            <a:r>
              <a:rPr lang="en-US" dirty="0"/>
              <a:t>Allowable rates based on US dwell time restriction</a:t>
            </a:r>
            <a:br>
              <a:rPr lang="en-US" dirty="0"/>
            </a:br>
            <a:r>
              <a:rPr lang="en-US" dirty="0"/>
              <a:t>(400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3175236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TX power 20 dBm</a:t>
            </a:r>
          </a:p>
          <a:p>
            <a:pPr lvl="1"/>
            <a:r>
              <a:rPr lang="en-US" dirty="0"/>
              <a:t>Up to 30 dBm for 64-channel hopping</a:t>
            </a:r>
          </a:p>
          <a:p>
            <a:pPr lvl="1"/>
            <a:r>
              <a:rPr lang="en-US" dirty="0"/>
              <a:t>Up to 26 dBm for 8-channel hopping</a:t>
            </a:r>
          </a:p>
          <a:p>
            <a:pPr lvl="1"/>
            <a:endParaRPr lang="en-US" dirty="0"/>
          </a:p>
          <a:p>
            <a:r>
              <a:rPr lang="en-US" dirty="0"/>
              <a:t>Receive sensitivity -119 dBm</a:t>
            </a:r>
          </a:p>
          <a:p>
            <a:pPr lvl="1"/>
            <a:r>
              <a:rPr lang="en-US" dirty="0"/>
              <a:t>Compare to -100 dBm for 802.15.4 and -95 dBm for BLE</a:t>
            </a:r>
          </a:p>
          <a:p>
            <a:pPr lvl="1"/>
            <a:endParaRPr lang="en-US" dirty="0"/>
          </a:p>
          <a:p>
            <a:r>
              <a:rPr lang="en-US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r>
              <a:rPr lang="en-US" dirty="0"/>
              <a:t>Downlink: listen-after-send (class A device)</a:t>
            </a:r>
          </a:p>
          <a:p>
            <a:pPr lvl="1"/>
            <a:r>
              <a:rPr lang="en-US" dirty="0"/>
              <a:t>Two windows for RX on different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24349-EDF6-4CD9-A067-F3B5FA29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2713" y="4571468"/>
            <a:ext cx="7802562" cy="16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38AF-9451-4FC1-A61D-3BD23ED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downlink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9B73-05CE-48D0-99D7-0F53D9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Periodic listening (class B device)</a:t>
            </a:r>
          </a:p>
          <a:p>
            <a:pPr lvl="1"/>
            <a:r>
              <a:rPr lang="en-US" dirty="0"/>
              <a:t>Synchronized with periodic beacons</a:t>
            </a:r>
          </a:p>
          <a:p>
            <a:pPr lvl="2"/>
            <a:r>
              <a:rPr lang="en-US" dirty="0"/>
              <a:t>TX still unsynchronized Aloha</a:t>
            </a:r>
          </a:p>
          <a:p>
            <a:pPr lvl="1"/>
            <a:r>
              <a:rPr lang="en-US" dirty="0"/>
              <a:t>Mostly unused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listening (class C device)</a:t>
            </a:r>
          </a:p>
          <a:p>
            <a:pPr lvl="1"/>
            <a:r>
              <a:rPr lang="en-US" dirty="0"/>
              <a:t>Always-on receivers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33C7-8A9E-4873-B2B0-C2C92EC6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C7C94-B423-41EB-A666-6336463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9950" y="2820184"/>
            <a:ext cx="8828087" cy="19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379241" cy="2095500"/>
          </a:xfrm>
        </p:spPr>
        <p:txBody>
          <a:bodyPr/>
          <a:lstStyle/>
          <a:p>
            <a:r>
              <a:rPr lang="en-US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57600"/>
            <a:ext cx="6136105" cy="2514599"/>
          </a:xfrm>
        </p:spPr>
        <p:txBody>
          <a:bodyPr>
            <a:normAutofit/>
          </a:bodyPr>
          <a:lstStyle/>
          <a:p>
            <a:r>
              <a:rPr lang="en-US" dirty="0"/>
              <a:t>Frame header includes device address</a:t>
            </a:r>
          </a:p>
          <a:p>
            <a:r>
              <a:rPr lang="en-US" dirty="0"/>
              <a:t>MAC Payload maximum size depends on data rate</a:t>
            </a:r>
          </a:p>
          <a:p>
            <a:pPr lvl="1"/>
            <a:r>
              <a:rPr lang="en-US" dirty="0"/>
              <a:t>Again based on dwell time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5" t="20371" r="2966" b="22224"/>
          <a:stretch/>
        </p:blipFill>
        <p:spPr bwMode="auto">
          <a:xfrm>
            <a:off x="2986837" y="228600"/>
            <a:ext cx="85935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/>
        </p:nvGraphicFramePr>
        <p:xfrm>
          <a:off x="7029054" y="4131310"/>
          <a:ext cx="455134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2415835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943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4" y="1665158"/>
            <a:ext cx="10777060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1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hardware modules and development kits</a:t>
            </a:r>
          </a:p>
          <a:p>
            <a:pPr lvl="1"/>
            <a:r>
              <a:rPr lang="en-US" dirty="0"/>
              <a:t>Almost all use </a:t>
            </a:r>
            <a:r>
              <a:rPr lang="en-US" dirty="0" err="1"/>
              <a:t>Semtech</a:t>
            </a:r>
            <a:r>
              <a:rPr lang="en-US" dirty="0"/>
              <a:t> radio chips (</a:t>
            </a:r>
            <a:r>
              <a:rPr lang="en-US" dirty="0" err="1"/>
              <a:t>Semtech</a:t>
            </a:r>
            <a:r>
              <a:rPr lang="en-US" dirty="0"/>
              <a:t> owns </a:t>
            </a:r>
            <a:r>
              <a:rPr lang="en-US" dirty="0" err="1"/>
              <a:t>LoRa</a:t>
            </a:r>
            <a:r>
              <a:rPr lang="en-US" dirty="0"/>
              <a:t> PHY)</a:t>
            </a:r>
          </a:p>
          <a:p>
            <a:pPr lvl="1"/>
            <a:endParaRPr lang="en-US" dirty="0"/>
          </a:p>
          <a:p>
            <a:r>
              <a:rPr lang="en-US" dirty="0"/>
              <a:t>Recent addition: STM32WLE5 </a:t>
            </a:r>
            <a:r>
              <a:rPr lang="en-US" dirty="0" err="1"/>
              <a:t>LoRa</a:t>
            </a:r>
            <a:r>
              <a:rPr lang="en-US" dirty="0"/>
              <a:t> SoC</a:t>
            </a:r>
          </a:p>
          <a:p>
            <a:pPr lvl="1"/>
            <a:r>
              <a:rPr lang="en-US" dirty="0"/>
              <a:t>Cortex-M4 + </a:t>
            </a:r>
            <a:r>
              <a:rPr lang="en-US" dirty="0" err="1"/>
              <a:t>LoRa</a:t>
            </a:r>
            <a:r>
              <a:rPr lang="en-US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7969" y="387032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6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BF5B-193D-4F1B-8986-016E0470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EE80-C9F5-4FD6-B6D2-E93CBA69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LoRaWAN Specification version 1.1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LoRaWAN Regional Parameters version 1.0.2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Sigfox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Sigfox Technical Overview</a:t>
            </a:r>
            <a:endParaRPr lang="en-US" dirty="0"/>
          </a:p>
          <a:p>
            <a:pPr lvl="1"/>
            <a:r>
              <a:rPr lang="en-US" dirty="0"/>
              <a:t>IETF Descriptions</a:t>
            </a:r>
            <a:endParaRPr lang="en-US" dirty="0">
              <a:hlinkClick r:id="rId5"/>
            </a:endParaRPr>
          </a:p>
          <a:p>
            <a:pPr lvl="2"/>
            <a:r>
              <a:rPr lang="en-US" sz="1600" dirty="0">
                <a:hlinkClick r:id="rId5"/>
              </a:rPr>
              <a:t>https://www.ietf.org/proceedings/97/slides/slides-97-lpwan-25-sigfox-system-description-00.pdf</a:t>
            </a:r>
            <a:endParaRPr lang="en-US" sz="1600" dirty="0"/>
          </a:p>
          <a:p>
            <a:pPr lvl="2"/>
            <a:r>
              <a:rPr lang="en-US" sz="1600" dirty="0">
                <a:hlinkClick r:id="rId6"/>
              </a:rPr>
              <a:t>https://tools.ietf.org/html/draft-zuniga-lpwan-sigfox-system-description-04</a:t>
            </a:r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6B1FE-0600-4AEE-9870-90403D7C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always manage your own network</a:t>
            </a:r>
          </a:p>
          <a:p>
            <a:pPr lvl="1"/>
            <a:r>
              <a:rPr lang="en-US" dirty="0"/>
              <a:t>Buy a gateway and run whatever backend software you want</a:t>
            </a:r>
          </a:p>
          <a:p>
            <a:endParaRPr lang="en-US" dirty="0"/>
          </a:p>
          <a:p>
            <a:r>
              <a:rPr lang="en-US" dirty="0"/>
              <a:t>Somewhat-managed network providers</a:t>
            </a:r>
          </a:p>
          <a:p>
            <a:pPr lvl="1"/>
            <a:r>
              <a:rPr lang="en-US" dirty="0"/>
              <a:t>The Things Network (predominantly in Europe)</a:t>
            </a:r>
          </a:p>
          <a:p>
            <a:pPr lvl="2"/>
            <a:r>
              <a:rPr lang="en-US" dirty="0"/>
              <a:t>But available in the US too!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Helium</a:t>
            </a:r>
          </a:p>
          <a:p>
            <a:pPr lvl="2"/>
            <a:r>
              <a:rPr lang="en-US" dirty="0"/>
              <a:t>Anyone can buy and install their own gateway, which serves everyone</a:t>
            </a:r>
          </a:p>
          <a:p>
            <a:pPr lvl="2"/>
            <a:r>
              <a:rPr lang="en-US" dirty="0"/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3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79BD-9BC2-2841-A41B-093422D7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TTN Scale [Jan 2022]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F07A-266D-5940-B573-E647DADC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2928-8A09-8F48-A8F7-2DB9EA8759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40" y="1307816"/>
            <a:ext cx="11205768" cy="494128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613947F-64D6-3648-B234-4226CB6E08DE}"/>
              </a:ext>
            </a:extLst>
          </p:cNvPr>
          <p:cNvSpPr/>
          <p:nvPr/>
        </p:nvSpPr>
        <p:spPr>
          <a:xfrm>
            <a:off x="9505101" y="5746547"/>
            <a:ext cx="1172607" cy="6367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6688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191-D01E-3F40-83A1-890DA801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Helium Scale [Jan 2022]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E4DE-DB0C-1B4B-9DCB-4FADA572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CD67D-625B-1543-BEA7-6CDBE53AC0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3419"/>
            <a:ext cx="12192000" cy="4467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D1A3D2-E8A8-704D-9284-4FAE17E30F51}"/>
              </a:ext>
            </a:extLst>
          </p:cNvPr>
          <p:cNvSpPr/>
          <p:nvPr/>
        </p:nvSpPr>
        <p:spPr>
          <a:xfrm>
            <a:off x="1" y="1607479"/>
            <a:ext cx="1172607" cy="7610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E7B70-3A26-CF45-9B1C-C57A036D956A}"/>
              </a:ext>
            </a:extLst>
          </p:cNvPr>
          <p:cNvGrpSpPr/>
          <p:nvPr/>
        </p:nvGrpSpPr>
        <p:grpSpPr>
          <a:xfrm>
            <a:off x="535827" y="2047295"/>
            <a:ext cx="1716199" cy="314744"/>
            <a:chOff x="401870" y="1535471"/>
            <a:chExt cx="1287149" cy="23605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0C8FE5-67ED-194C-8F89-730858BBD259}"/>
                </a:ext>
              </a:extLst>
            </p:cNvPr>
            <p:cNvSpPr/>
            <p:nvPr/>
          </p:nvSpPr>
          <p:spPr>
            <a:xfrm>
              <a:off x="1170665" y="1535471"/>
              <a:ext cx="518354" cy="2360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43566F-789D-384A-BABB-0D58A5A493C2}"/>
                </a:ext>
              </a:extLst>
            </p:cNvPr>
            <p:cNvCxnSpPr>
              <a:stCxn id="7" idx="2"/>
            </p:cNvCxnSpPr>
            <p:nvPr/>
          </p:nvCxnSpPr>
          <p:spPr>
            <a:xfrm flipH="1" flipV="1">
              <a:off x="401870" y="1630777"/>
              <a:ext cx="768795" cy="2272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C23194-F07F-94B2-AD42-33E4A81923FF}"/>
              </a:ext>
            </a:extLst>
          </p:cNvPr>
          <p:cNvSpPr txBox="1"/>
          <p:nvPr/>
        </p:nvSpPr>
        <p:spPr>
          <a:xfrm>
            <a:off x="586304" y="6145564"/>
            <a:ext cx="581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2022: 800,000 hotspots, with +80K in last 30 days</a:t>
            </a:r>
          </a:p>
        </p:txBody>
      </p:sp>
    </p:spTree>
    <p:extLst>
      <p:ext uri="{BB962C8B-B14F-4D97-AF65-F5344CB8AC3E}">
        <p14:creationId xmlns:p14="http://schemas.microsoft.com/office/powerpoint/2010/main" val="6810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84A-ED9D-C342-AB85-2FBE5918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reality check: Verizon?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558-36D1-E045-A940-36233005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this is just crowd-sourced data…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87CB-B7A8-204C-9C72-CD4F55F5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A4AD8-0EAE-8443-BC5B-A9A637D358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19" y="2212409"/>
            <a:ext cx="7532637" cy="422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43317-5A26-0046-B276-6061BB0250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5556" y="100953"/>
            <a:ext cx="5547568" cy="370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2316D-56B6-FB41-8234-1FA2C767D5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798" y="3882802"/>
            <a:ext cx="4130223" cy="28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0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AE5-D073-41DE-BF85-AF52DCAA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interested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5D20-7E2A-4502-8A4C-EB199C9A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MachineQ</a:t>
            </a:r>
            <a:r>
              <a:rPr lang="en-US" dirty="0"/>
              <a:t> is a subsidiary of Comcast providing LoRaWAN networks</a:t>
            </a:r>
          </a:p>
          <a:p>
            <a:endParaRPr lang="en-US" dirty="0"/>
          </a:p>
          <a:p>
            <a:r>
              <a:rPr lang="en-US" dirty="0"/>
              <a:t>Long-term goal</a:t>
            </a:r>
          </a:p>
          <a:p>
            <a:pPr lvl="1"/>
            <a:r>
              <a:rPr lang="en-US" dirty="0"/>
              <a:t>Indoor-to-outdoor LoRaWAN gateways combined with </a:t>
            </a:r>
            <a:r>
              <a:rPr lang="en-US" dirty="0" err="1"/>
              <a:t>WiFi</a:t>
            </a:r>
            <a:r>
              <a:rPr lang="en-US" dirty="0"/>
              <a:t>/Cellular</a:t>
            </a:r>
          </a:p>
          <a:p>
            <a:pPr lvl="1"/>
            <a:r>
              <a:rPr lang="en-US" dirty="0"/>
              <a:t>Tune down power for 100-200 meter range</a:t>
            </a:r>
          </a:p>
          <a:p>
            <a:pPr lvl="1"/>
            <a:endParaRPr lang="en-US" dirty="0"/>
          </a:p>
          <a:p>
            <a:r>
              <a:rPr lang="en-US" dirty="0"/>
              <a:t>Current focus: IoT Platform-as-a-service</a:t>
            </a:r>
          </a:p>
          <a:p>
            <a:pPr lvl="1"/>
            <a:r>
              <a:rPr lang="en-US" dirty="0"/>
              <a:t>Devices, network,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4751A-F06F-43CB-A1E6-ECD92DE9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64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5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Outdoor small-sized sensing seems possibly achievable!</a:t>
            </a:r>
          </a:p>
          <a:p>
            <a:pPr lvl="1"/>
            <a:r>
              <a:rPr lang="en-US" dirty="0"/>
              <a:t>With a low enough rate, it could support </a:t>
            </a:r>
            <a:r>
              <a:rPr lang="en-US" b="1" dirty="0"/>
              <a:t>many</a:t>
            </a:r>
            <a:r>
              <a:rPr lang="en-US" dirty="0"/>
              <a:t> devices</a:t>
            </a:r>
          </a:p>
          <a:p>
            <a:endParaRPr lang="en-US" dirty="0"/>
          </a:p>
          <a:p>
            <a:r>
              <a:rPr lang="en-US" dirty="0"/>
              <a:t>Code updates on devices could be tough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8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b="1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r>
              <a:rPr lang="en-US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3360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low-rate (600 bps), very long-range (10+ km) communication</a:t>
            </a:r>
          </a:p>
          <a:p>
            <a:endParaRPr lang="en-US" dirty="0"/>
          </a:p>
          <a:p>
            <a:r>
              <a:rPr lang="en-US" dirty="0"/>
              <a:t>Star-topology networks, with always-listening gateways</a:t>
            </a:r>
          </a:p>
          <a:p>
            <a:pPr lvl="1"/>
            <a:r>
              <a:rPr lang="en-US" dirty="0"/>
              <a:t>Any number of low-power end devices</a:t>
            </a:r>
          </a:p>
          <a:p>
            <a:pPr lvl="1"/>
            <a:endParaRPr lang="en-US" dirty="0"/>
          </a:p>
          <a:p>
            <a:r>
              <a:rPr lang="en-US" dirty="0"/>
              <a:t>Uplink-focused communication</a:t>
            </a:r>
          </a:p>
          <a:p>
            <a:endParaRPr lang="en-US" dirty="0"/>
          </a:p>
          <a:p>
            <a:r>
              <a:rPr lang="en-US" dirty="0"/>
              <a:t>Applications: very low-rate metering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Google Shape;132;p22">
            <a:extLst>
              <a:ext uri="{FF2B5EF4-FFF2-40B4-BE49-F238E27FC236}">
                <a16:creationId xmlns:a16="http://schemas.microsoft.com/office/drawing/2014/main" id="{DA5E9D84-F177-4966-8FD8-25F94419A7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19404" y="228600"/>
            <a:ext cx="2660990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94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Unlicensed-band communication</a:t>
            </a:r>
          </a:p>
          <a:p>
            <a:pPr lvl="1"/>
            <a:r>
              <a:rPr lang="en-US" dirty="0"/>
              <a:t>Europe 868 </a:t>
            </a:r>
            <a:r>
              <a:rPr lang="en-US" dirty="0" err="1"/>
              <a:t>MHz.</a:t>
            </a:r>
            <a:r>
              <a:rPr lang="en-US" dirty="0"/>
              <a:t> US 902-928 MHz (915 MHz band)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Ultra-narrowband 600 Hz (100 Hz Europe) channel bandwidth</a:t>
            </a:r>
          </a:p>
          <a:p>
            <a:pPr lvl="1"/>
            <a:r>
              <a:rPr lang="en-US" dirty="0"/>
              <a:t>Detection only needs to occur at very specific frequency</a:t>
            </a:r>
          </a:p>
          <a:p>
            <a:pPr lvl="1"/>
            <a:r>
              <a:rPr lang="en-US" dirty="0"/>
              <a:t>Helps improve signal-to-noise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EFA95-701B-414E-BFF2-919E8908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99" y="4905198"/>
            <a:ext cx="6725589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7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r>
              <a:rPr lang="en-US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A609-9D1C-41CE-A2E8-4ECD3336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unbalanced uplink and downlink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E8DD-BBCF-416E-8709-66E70766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Uplink</a:t>
            </a:r>
          </a:p>
          <a:p>
            <a:pPr lvl="1"/>
            <a:r>
              <a:rPr lang="en-US" dirty="0"/>
              <a:t>600 Hz bandwidth, 600 bps, DBPSK</a:t>
            </a:r>
          </a:p>
          <a:p>
            <a:r>
              <a:rPr lang="en-US" dirty="0"/>
              <a:t>Downlink</a:t>
            </a:r>
          </a:p>
          <a:p>
            <a:pPr lvl="1"/>
            <a:r>
              <a:rPr lang="en-US" dirty="0"/>
              <a:t>1.5 kHz bandwidth, 600 bps, GFSK</a:t>
            </a:r>
          </a:p>
          <a:p>
            <a:pPr lvl="1"/>
            <a:endParaRPr lang="en-US" dirty="0"/>
          </a:p>
          <a:p>
            <a:r>
              <a:rPr lang="en-US" dirty="0"/>
              <a:t>Particularly optimized for Europe</a:t>
            </a:r>
          </a:p>
          <a:p>
            <a:pPr lvl="1"/>
            <a:r>
              <a:rPr lang="en-US" dirty="0"/>
              <a:t>Uplink on 1% duty cycle channel, up to 14 dBm</a:t>
            </a:r>
          </a:p>
          <a:p>
            <a:pPr lvl="1"/>
            <a:r>
              <a:rPr lang="en-US" dirty="0"/>
              <a:t>Downlink on 10% duty cycle channel, up to 27 dBm</a:t>
            </a:r>
          </a:p>
          <a:p>
            <a:pPr lvl="1"/>
            <a:endParaRPr lang="en-US" dirty="0"/>
          </a:p>
          <a:p>
            <a:r>
              <a:rPr lang="en-US" dirty="0"/>
              <a:t>Works fine in US too</a:t>
            </a:r>
          </a:p>
          <a:p>
            <a:pPr lvl="1"/>
            <a:r>
              <a:rPr lang="en-US" dirty="0"/>
              <a:t>Gets more power (24 dBm up is typical, up to 32 dBm down) and more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2CBCD-EE82-4907-B75F-63F43610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5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2B1-7B9E-4A05-BFFC-2A9CA496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5BC9-589E-4026-9F0A-7271E874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transmit at 100-600 bps?</a:t>
            </a:r>
          </a:p>
          <a:p>
            <a:pPr lvl="1"/>
            <a:r>
              <a:rPr lang="en-US" dirty="0"/>
              <a:t>For greatly increased link budget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Link budget: 150-160 dBm</a:t>
            </a:r>
          </a:p>
          <a:p>
            <a:pPr lvl="1"/>
            <a:r>
              <a:rPr lang="en-US" dirty="0"/>
              <a:t>Assuming Tx at ~20 dBm</a:t>
            </a:r>
          </a:p>
          <a:p>
            <a:pPr lvl="1"/>
            <a:r>
              <a:rPr lang="en-US" dirty="0"/>
              <a:t>Means Rx Sensitivity of -130 dBm (10 dBm better than </a:t>
            </a:r>
            <a:r>
              <a:rPr lang="en-US" dirty="0" err="1"/>
              <a:t>LoRaWAN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Resulting range: 10-15 km in urban environments</a:t>
            </a:r>
          </a:p>
          <a:p>
            <a:pPr lvl="1"/>
            <a:r>
              <a:rPr lang="en-US" dirty="0"/>
              <a:t>Except that buildings lead to dead spots in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39636-CDDA-49E4-B77C-78E8BCB2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78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7515-F68B-4480-87E2-6B65261C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CFAA-7F48-47BD-8A0A-87D0B7C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Aloha-style access control (send whenever)</a:t>
            </a:r>
          </a:p>
          <a:p>
            <a:pPr lvl="1"/>
            <a:r>
              <a:rPr lang="en-US" dirty="0"/>
              <a:t>No acknowledgements!</a:t>
            </a:r>
          </a:p>
          <a:p>
            <a:r>
              <a:rPr lang="en-US" dirty="0"/>
              <a:t>Send message three times for increased reliability</a:t>
            </a:r>
          </a:p>
          <a:p>
            <a:pPr lvl="1"/>
            <a:r>
              <a:rPr lang="en-US" dirty="0"/>
              <a:t>Then listen for downlink at a set period later on a known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F8D50-B501-4CA2-A7F4-66C7E397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06838-B713-4D41-818C-D6B26357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687" y="3268551"/>
            <a:ext cx="8785614" cy="27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09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A573-9873-45B3-B34A-0E19C5B4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uplink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AD66F-424B-478E-8F5D-B4A596EB6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146490"/>
            <a:ext cx="10972800" cy="3025710"/>
          </a:xfrm>
        </p:spPr>
        <p:txBody>
          <a:bodyPr>
            <a:normAutofit/>
          </a:bodyPr>
          <a:lstStyle/>
          <a:p>
            <a:r>
              <a:rPr lang="en-US" dirty="0"/>
              <a:t>Up to 29 bytes total per packet</a:t>
            </a:r>
          </a:p>
          <a:p>
            <a:pPr lvl="1"/>
            <a:r>
              <a:rPr lang="en-US" dirty="0"/>
              <a:t>Payload: up to </a:t>
            </a:r>
            <a:r>
              <a:rPr lang="en-US" b="1" dirty="0"/>
              <a:t>12 bytes</a:t>
            </a:r>
            <a:r>
              <a:rPr lang="en-US" dirty="0"/>
              <a:t> 😱</a:t>
            </a:r>
          </a:p>
          <a:p>
            <a:pPr lvl="1"/>
            <a:endParaRPr lang="en-US" dirty="0"/>
          </a:p>
          <a:p>
            <a:r>
              <a:rPr lang="en-US" dirty="0"/>
              <a:t>Other fields</a:t>
            </a:r>
          </a:p>
          <a:p>
            <a:pPr lvl="1"/>
            <a:r>
              <a:rPr lang="en-US" dirty="0"/>
              <a:t>Preamble + Frame Sync are really a 6 byte field for radio sync</a:t>
            </a:r>
          </a:p>
          <a:p>
            <a:pPr lvl="1"/>
            <a:r>
              <a:rPr lang="en-US" dirty="0"/>
              <a:t>Authentication: 2-5 bytes</a:t>
            </a:r>
          </a:p>
          <a:p>
            <a:pPr lvl="1"/>
            <a:r>
              <a:rPr lang="en-US" dirty="0"/>
              <a:t>Frame Check Sequence: 16-bit CRC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05B14-5894-4C3F-891D-1253EEE4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D8265-EFEF-40B0-9CCC-72F458E3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10" y="1143000"/>
            <a:ext cx="9906787" cy="17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93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why faster bitrate in the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729C-2C33-41EC-AF3A-8AC0BEA2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 size up to 29 bytes (232 bits)</a:t>
            </a:r>
          </a:p>
          <a:p>
            <a:pPr lvl="1"/>
            <a:r>
              <a:rPr lang="en-US" dirty="0"/>
              <a:t>At 100 bps: 2.32 seconds on air</a:t>
            </a:r>
          </a:p>
          <a:p>
            <a:pPr lvl="1"/>
            <a:r>
              <a:rPr lang="en-US" dirty="0"/>
              <a:t>At 600 bps: 0.387 seconds on air</a:t>
            </a:r>
          </a:p>
          <a:p>
            <a:pPr lvl="1"/>
            <a:endParaRPr lang="en-US" dirty="0"/>
          </a:p>
          <a:p>
            <a:r>
              <a:rPr lang="en-US" dirty="0"/>
              <a:t>Maximum dwell time for 915 MHz band: 400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51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downlink packet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729C-2C33-41EC-AF3A-8AC0BEA2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05100"/>
            <a:ext cx="10972800" cy="3467100"/>
          </a:xfrm>
        </p:spPr>
        <p:txBody>
          <a:bodyPr/>
          <a:lstStyle/>
          <a:p>
            <a:r>
              <a:rPr lang="en-US" dirty="0"/>
              <a:t>Similar structure, 28 bytes total</a:t>
            </a:r>
          </a:p>
          <a:p>
            <a:pPr lvl="1"/>
            <a:r>
              <a:rPr lang="en-US" dirty="0"/>
              <a:t>Payload: up to 8 bytes</a:t>
            </a:r>
          </a:p>
          <a:p>
            <a:pPr lvl="1"/>
            <a:endParaRPr lang="en-US" dirty="0"/>
          </a:p>
          <a:p>
            <a:r>
              <a:rPr lang="en-US" dirty="0"/>
              <a:t>Larger preamble + frame sync of 13 bytes</a:t>
            </a:r>
          </a:p>
          <a:p>
            <a:endParaRPr lang="en-US" dirty="0"/>
          </a:p>
          <a:p>
            <a:r>
              <a:rPr lang="en-US" dirty="0"/>
              <a:t>Error Correcting Code for increased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F469-F251-4030-848E-D011D219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21" y="1276228"/>
            <a:ext cx="8184546" cy="14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67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514F-E578-4083-A202-E86BAB0C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E6838-1777-48D4-9D49-83CE43EE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Proprietary network with managed deployment</a:t>
            </a:r>
          </a:p>
          <a:p>
            <a:pPr lvl="1"/>
            <a:r>
              <a:rPr lang="en-US" dirty="0"/>
              <a:t>Like cellular networks</a:t>
            </a:r>
          </a:p>
          <a:p>
            <a:pPr lvl="1"/>
            <a:r>
              <a:rPr lang="en-US" dirty="0"/>
              <a:t>Sigfox deploys networks and transports data</a:t>
            </a:r>
          </a:p>
          <a:p>
            <a:pPr lvl="1"/>
            <a:r>
              <a:rPr lang="en-US" dirty="0"/>
              <a:t>140 uplink messages plus 4 downlink message per day</a:t>
            </a:r>
          </a:p>
          <a:p>
            <a:endParaRPr lang="en-US" dirty="0"/>
          </a:p>
          <a:p>
            <a:r>
              <a:rPr lang="en-US" dirty="0"/>
              <a:t>Connectionless communication</a:t>
            </a:r>
          </a:p>
          <a:p>
            <a:pPr lvl="1"/>
            <a:r>
              <a:rPr lang="en-US" dirty="0"/>
              <a:t>Devices are registered with the networks</a:t>
            </a:r>
          </a:p>
          <a:p>
            <a:pPr lvl="1"/>
            <a:r>
              <a:rPr lang="en-US" dirty="0"/>
              <a:t>Keys are provided in the software image</a:t>
            </a:r>
          </a:p>
          <a:p>
            <a:pPr lvl="1"/>
            <a:r>
              <a:rPr lang="en-US" dirty="0"/>
              <a:t>Any deployed Sigfox gateway can collect transmitted data</a:t>
            </a:r>
          </a:p>
          <a:p>
            <a:pPr lvl="2"/>
            <a:r>
              <a:rPr lang="en-US" dirty="0"/>
              <a:t>Enables mobile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2F664-8182-4CBE-8FB6-2FA5507A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6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9470-7081-4854-84EC-F9A6465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Sigfox coverage (Spring 2022)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990A54-A417-E357-C964-6FC0D23A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/>
          </a:bodyPr>
          <a:lstStyle/>
          <a:p>
            <a:r>
              <a:rPr lang="en-US" dirty="0"/>
              <a:t>Not focused on US coverage right now (coverage is blue)</a:t>
            </a:r>
          </a:p>
          <a:p>
            <a:pPr lvl="1"/>
            <a:r>
              <a:rPr lang="en-US" dirty="0"/>
              <a:t>Much higher availability in Europe</a:t>
            </a:r>
          </a:p>
          <a:p>
            <a:pPr lvl="1"/>
            <a:r>
              <a:rPr lang="en-US" dirty="0"/>
              <a:t>No longer planned rollout in US (purple)</a:t>
            </a:r>
          </a:p>
          <a:p>
            <a:pPr lvl="1"/>
            <a:endParaRPr lang="en-US" dirty="0"/>
          </a:p>
          <a:p>
            <a:r>
              <a:rPr lang="en-US" dirty="0"/>
              <a:t>January 2022</a:t>
            </a:r>
          </a:p>
          <a:p>
            <a:pPr lvl="1"/>
            <a:r>
              <a:rPr lang="en-US" dirty="0"/>
              <a:t>Sigfox filed for bankruptcy</a:t>
            </a:r>
          </a:p>
          <a:p>
            <a:pPr lvl="1"/>
            <a:endParaRPr lang="en-US" dirty="0"/>
          </a:p>
          <a:p>
            <a:r>
              <a:rPr lang="en-US" dirty="0"/>
              <a:t>April 2022</a:t>
            </a:r>
          </a:p>
          <a:p>
            <a:pPr lvl="1"/>
            <a:r>
              <a:rPr lang="en-US" dirty="0"/>
              <a:t>Sigfox purchased by </a:t>
            </a:r>
            <a:r>
              <a:rPr lang="en-US" dirty="0" err="1"/>
              <a:t>UnaBiz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E116C-AB2F-43C1-8CC4-98868066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ABAED-A0E7-5380-0310-A07D0C3E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612" y="310486"/>
            <a:ext cx="5594090" cy="306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53592-2023-587B-258B-C1495957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6612" y="3453736"/>
            <a:ext cx="3665915" cy="32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Sigfox?</a:t>
            </a:r>
          </a:p>
          <a:p>
            <a:pPr lvl="1"/>
            <a:r>
              <a:rPr lang="en-US" dirty="0"/>
              <a:t>What can you do with 600 bps uplink, 600 bps downlink?</a:t>
            </a:r>
          </a:p>
          <a:p>
            <a:pPr lvl="1"/>
            <a:r>
              <a:rPr lang="en-US" dirty="0"/>
              <a:t>Multiplied by ?hundreds? of channels (~400 in Europe)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29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Sigfox?</a:t>
            </a:r>
          </a:p>
          <a:p>
            <a:pPr lvl="1"/>
            <a:r>
              <a:rPr lang="en-US" dirty="0"/>
              <a:t>What can you do with 600 bps uplink, 600 bps downlink?</a:t>
            </a:r>
          </a:p>
          <a:p>
            <a:pPr lvl="1"/>
            <a:r>
              <a:rPr lang="en-US" dirty="0"/>
              <a:t>Multiplied by ?hundreds? of channels (~400 in Europe)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Many</a:t>
            </a:r>
            <a:r>
              <a:rPr lang="en-US" dirty="0"/>
              <a:t> devices that aren’t doing very much</a:t>
            </a:r>
          </a:p>
          <a:p>
            <a:pPr lvl="1"/>
            <a:r>
              <a:rPr lang="en-US" dirty="0"/>
              <a:t>Simple status monitoring (water, electric, etc.)</a:t>
            </a:r>
          </a:p>
          <a:p>
            <a:pPr lvl="2"/>
            <a:r>
              <a:rPr lang="en-US" dirty="0"/>
              <a:t>Not metering necessarily, but activity detection</a:t>
            </a:r>
          </a:p>
          <a:p>
            <a:pPr lvl="2"/>
            <a:r>
              <a:rPr lang="en-US" dirty="0"/>
              <a:t>Did a breaker trip?, is water flowing?, etc.</a:t>
            </a:r>
          </a:p>
          <a:p>
            <a:pPr lvl="2"/>
            <a:endParaRPr lang="en-US" dirty="0"/>
          </a:p>
          <a:p>
            <a:r>
              <a:rPr lang="en-US" dirty="0"/>
              <a:t>Definitely no code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8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D21-62F7-447E-9617-BF89C01C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B57-13C5-4FD3-B3C0-049F02FD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at the region/city scale rather than the building/residence scale</a:t>
            </a:r>
          </a:p>
          <a:p>
            <a:pPr lvl="1"/>
            <a:r>
              <a:rPr lang="en-US" dirty="0"/>
              <a:t>Throughout cities</a:t>
            </a:r>
          </a:p>
          <a:p>
            <a:pPr lvl="1"/>
            <a:r>
              <a:rPr lang="en-US" dirty="0"/>
              <a:t>Agricultural deployments</a:t>
            </a:r>
          </a:p>
          <a:p>
            <a:pPr lvl="1"/>
            <a:r>
              <a:rPr lang="en-US" dirty="0"/>
              <a:t>Industrial facilities</a:t>
            </a:r>
          </a:p>
          <a:p>
            <a:pPr lvl="1"/>
            <a:endParaRPr lang="en-US" dirty="0"/>
          </a:p>
          <a:p>
            <a:r>
              <a:rPr lang="en-US" dirty="0"/>
              <a:t>City-scale sensing is one very popular domain</a:t>
            </a:r>
          </a:p>
          <a:p>
            <a:pPr lvl="1"/>
            <a:r>
              <a:rPr lang="en-US" dirty="0"/>
              <a:t>What might we want to sense throughout a city?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3A374-57F1-4B8A-9F0D-6E0ED5F5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44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b="1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r>
              <a:rPr lang="en-US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10097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standard for LPWANs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802.11ah (</a:t>
            </a:r>
            <a:r>
              <a:rPr lang="en-US" dirty="0" err="1"/>
              <a:t>HaLow</a:t>
            </a:r>
            <a:r>
              <a:rPr lang="en-US" dirty="0"/>
              <a:t>) standard in 2016</a:t>
            </a:r>
          </a:p>
          <a:p>
            <a:pPr lvl="1"/>
            <a:r>
              <a:rPr lang="en-US" dirty="0"/>
              <a:t>First real hardware in 2020</a:t>
            </a:r>
          </a:p>
          <a:p>
            <a:pPr lvl="1"/>
            <a:r>
              <a:rPr lang="en-US" dirty="0"/>
              <a:t>Still not in real-world use yet</a:t>
            </a:r>
          </a:p>
          <a:p>
            <a:pPr lvl="1"/>
            <a:endParaRPr lang="en-US" dirty="0"/>
          </a:p>
          <a:p>
            <a:r>
              <a:rPr lang="en-US" dirty="0"/>
              <a:t>Focus on the indoor-to-outdoor scenario</a:t>
            </a:r>
          </a:p>
          <a:p>
            <a:pPr lvl="1"/>
            <a:r>
              <a:rPr lang="en-US" dirty="0"/>
              <a:t>Medium range (maximum 1 km)</a:t>
            </a:r>
          </a:p>
          <a:p>
            <a:pPr lvl="1"/>
            <a:endParaRPr lang="en-US" dirty="0"/>
          </a:p>
          <a:p>
            <a:r>
              <a:rPr lang="en-US" dirty="0"/>
              <a:t>915 MHz communication</a:t>
            </a:r>
          </a:p>
          <a:p>
            <a:pPr lvl="1"/>
            <a:r>
              <a:rPr lang="en-US" b="1" dirty="0"/>
              <a:t>NOT </a:t>
            </a:r>
            <a:r>
              <a:rPr lang="en-US" dirty="0"/>
              <a:t>interoperable with other 802.11 access points and devices</a:t>
            </a:r>
          </a:p>
          <a:p>
            <a:pPr lvl="1"/>
            <a:endParaRPr lang="en-US" dirty="0"/>
          </a:p>
          <a:p>
            <a:r>
              <a:rPr lang="en-US" dirty="0"/>
              <a:t>Theoretically up to 356 Mbps</a:t>
            </a:r>
          </a:p>
          <a:p>
            <a:pPr lvl="1"/>
            <a:r>
              <a:rPr lang="en-US" dirty="0"/>
              <a:t>Practically, most devices are expected to implement 150 kbps to 8 Mbps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4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62DD-BF50-47FD-83AD-1CFC90EC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allows multiple bandwidth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84A67-3391-406B-96DD-AC5566C1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E87BC1-2A81-40AB-B6FF-1FA3E583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5600" y="1143000"/>
            <a:ext cx="8977687" cy="501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497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49A6F-B9EE-4971-9756-4B976B2B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802.11ah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21870-38ED-4DF8-A2E5-14B95A39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topology</a:t>
            </a:r>
          </a:p>
          <a:p>
            <a:pPr lvl="1"/>
            <a:r>
              <a:rPr lang="en-US" dirty="0"/>
              <a:t>Up to 8191 devices per access point</a:t>
            </a:r>
          </a:p>
          <a:p>
            <a:pPr lvl="1"/>
            <a:endParaRPr lang="en-US" dirty="0"/>
          </a:p>
          <a:p>
            <a:r>
              <a:rPr lang="en-US" dirty="0"/>
              <a:t>Devices are assigned to a group</a:t>
            </a:r>
          </a:p>
          <a:p>
            <a:pPr lvl="1"/>
            <a:r>
              <a:rPr lang="en-US" dirty="0"/>
              <a:t>Groups are scheduled slots with TDMA</a:t>
            </a:r>
          </a:p>
          <a:p>
            <a:pPr lvl="1"/>
            <a:r>
              <a:rPr lang="en-US" dirty="0"/>
              <a:t>Within a slot CSMA/CA is used for contention among devices</a:t>
            </a:r>
          </a:p>
          <a:p>
            <a:pPr lvl="1"/>
            <a:r>
              <a:rPr lang="en-US" dirty="0"/>
              <a:t>Devices not in the group can sleep until their slot</a:t>
            </a:r>
          </a:p>
          <a:p>
            <a:pPr lvl="1"/>
            <a:endParaRPr lang="en-US" dirty="0"/>
          </a:p>
          <a:p>
            <a:r>
              <a:rPr lang="en-US" dirty="0"/>
              <a:t>Traditional IP communication on top of that</a:t>
            </a:r>
          </a:p>
          <a:p>
            <a:pPr lvl="1"/>
            <a:r>
              <a:rPr lang="en-US" dirty="0"/>
              <a:t>And traditional 802.11 security mechanisms (WPA2/TLS)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5F91-79FC-4809-AC92-E91BDA22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2EBB98-2380-4585-BAF8-7EFC33C04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3894" y="1143000"/>
            <a:ext cx="52578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0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b="1" dirty="0"/>
              <a:t>TV Whitespaces</a:t>
            </a:r>
          </a:p>
          <a:p>
            <a:pPr lvl="1"/>
            <a:endParaRPr lang="en-US" dirty="0"/>
          </a:p>
          <a:p>
            <a:r>
              <a:rPr lang="en-US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69981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690A-0033-4402-B5CE-CEADBF15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whitespaces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5942-A504-491C-A9C5-E8083CE3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Unused TV channels between 54 MHz and 698 MHz</a:t>
            </a:r>
          </a:p>
          <a:p>
            <a:pPr lvl="1"/>
            <a:r>
              <a:rPr lang="en-US" dirty="0"/>
              <a:t>VHF (54-216 MHz)</a:t>
            </a:r>
          </a:p>
          <a:p>
            <a:pPr lvl="1"/>
            <a:r>
              <a:rPr lang="en-US" dirty="0"/>
              <a:t>UHF (470-698 MHz)</a:t>
            </a:r>
          </a:p>
          <a:p>
            <a:pPr lvl="1"/>
            <a:r>
              <a:rPr lang="en-US" dirty="0"/>
              <a:t>6 MHz channel width</a:t>
            </a:r>
          </a:p>
          <a:p>
            <a:pPr lvl="1"/>
            <a:endParaRPr lang="en-US" dirty="0"/>
          </a:p>
          <a:p>
            <a:r>
              <a:rPr lang="en-US" dirty="0"/>
              <a:t>Allocated but unused</a:t>
            </a:r>
          </a:p>
          <a:p>
            <a:pPr lvl="1"/>
            <a:r>
              <a:rPr lang="en-US" dirty="0"/>
              <a:t>FCC allows unlicensed use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you do not interfere with</a:t>
            </a:r>
            <a:br>
              <a:rPr lang="en-US" dirty="0"/>
            </a:br>
            <a:r>
              <a:rPr lang="en-US" dirty="0"/>
              <a:t>primary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60291-B637-47CC-80E9-153A07DA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B22165-8912-4AB9-B87F-6D01785C292D}"/>
              </a:ext>
            </a:extLst>
          </p:cNvPr>
          <p:cNvGrpSpPr/>
          <p:nvPr/>
        </p:nvGrpSpPr>
        <p:grpSpPr>
          <a:xfrm>
            <a:off x="5845226" y="1643775"/>
            <a:ext cx="5735168" cy="4712575"/>
            <a:chOff x="5845226" y="1643775"/>
            <a:chExt cx="5735168" cy="47125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BB2FFA-B3CB-4FD4-994A-A9086367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5228" y="1643775"/>
              <a:ext cx="5735166" cy="47125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F92D3-FEED-48F5-94B9-CA3199DE8AAD}"/>
                </a:ext>
              </a:extLst>
            </p:cNvPr>
            <p:cNvSpPr/>
            <p:nvPr/>
          </p:nvSpPr>
          <p:spPr>
            <a:xfrm>
              <a:off x="5845226" y="1643775"/>
              <a:ext cx="1866413" cy="1152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F435DE-9882-4611-BDF2-AC64A0CB5806}"/>
                </a:ext>
              </a:extLst>
            </p:cNvPr>
            <p:cNvSpPr/>
            <p:nvPr/>
          </p:nvSpPr>
          <p:spPr>
            <a:xfrm rot="2438315">
              <a:off x="7528853" y="2303662"/>
              <a:ext cx="365576" cy="456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0677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9539-3DB3-4F6E-9E9C-CC494D1F6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channel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BBE8-93E5-4A02-BF97-F69C1C4FD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 in use</a:t>
            </a:r>
          </a:p>
          <a:p>
            <a:pPr lvl="1"/>
            <a:r>
              <a:rPr lang="en-US" dirty="0"/>
              <a:t>Spatial: Cannot assume same channel will be free everywhere</a:t>
            </a:r>
          </a:p>
          <a:p>
            <a:pPr lvl="1"/>
            <a:r>
              <a:rPr lang="en-US" dirty="0"/>
              <a:t>Temporal: Cannot assume channel will be free at all times</a:t>
            </a:r>
          </a:p>
          <a:p>
            <a:pPr lvl="1"/>
            <a:endParaRPr lang="en-US" dirty="0"/>
          </a:p>
          <a:p>
            <a:r>
              <a:rPr lang="en-US" dirty="0"/>
              <a:t>Cognitive radio approach</a:t>
            </a:r>
          </a:p>
          <a:p>
            <a:pPr lvl="1"/>
            <a:r>
              <a:rPr lang="en-US" dirty="0"/>
              <a:t>Dynamically identify unused portions of spectrum</a:t>
            </a:r>
          </a:p>
          <a:p>
            <a:pPr lvl="1"/>
            <a:endParaRPr lang="en-US" dirty="0"/>
          </a:p>
          <a:p>
            <a:r>
              <a:rPr lang="en-US" dirty="0"/>
              <a:t>Database approach</a:t>
            </a:r>
          </a:p>
          <a:p>
            <a:pPr lvl="1"/>
            <a:r>
              <a:rPr lang="en-US" dirty="0"/>
              <a:t>Let someone else do the scanning. Consult database based on location and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89A5F-8ED4-4D31-A54C-B02E1B42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8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3387-4F48-0547-8120-2C033F5E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38498-D98D-0841-96E2-32EAE60D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standard for whitespaces circa 2014</a:t>
            </a:r>
          </a:p>
          <a:p>
            <a:pPr lvl="1"/>
            <a:r>
              <a:rPr lang="en-US" dirty="0"/>
              <a:t>Not much (any?) use to date</a:t>
            </a:r>
          </a:p>
          <a:p>
            <a:pPr lvl="1"/>
            <a:endParaRPr lang="en-US" dirty="0"/>
          </a:p>
          <a:p>
            <a:r>
              <a:rPr lang="en-US" dirty="0"/>
              <a:t>US/Canada-specific</a:t>
            </a:r>
          </a:p>
          <a:p>
            <a:pPr lvl="1"/>
            <a:r>
              <a:rPr lang="en-US" dirty="0"/>
              <a:t>Limits general-purpose product appeal</a:t>
            </a:r>
          </a:p>
          <a:p>
            <a:pPr lvl="1"/>
            <a:endParaRPr lang="en-US" dirty="0"/>
          </a:p>
          <a:p>
            <a:r>
              <a:rPr lang="en-US" dirty="0"/>
              <a:t>Requires infrastructure about whitespace availability</a:t>
            </a:r>
          </a:p>
          <a:p>
            <a:pPr lvl="1"/>
            <a:r>
              <a:rPr lang="en-US" dirty="0"/>
              <a:t>People are figuring this out, but not really available yet</a:t>
            </a:r>
          </a:p>
          <a:p>
            <a:pPr lvl="1"/>
            <a:r>
              <a:rPr lang="en-US" dirty="0"/>
              <a:t>[</a:t>
            </a:r>
            <a:r>
              <a:rPr lang="en-US" dirty="0" err="1"/>
              <a:t>n.b.</a:t>
            </a:r>
            <a:r>
              <a:rPr lang="en-US" dirty="0"/>
              <a:t> very active area of research; including here]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C30C7-D270-FE42-8FE4-1D6F7902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146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Networks Over tv Whitespaces (SNOW)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design for sensor networks over whitespaces</a:t>
            </a:r>
          </a:p>
          <a:p>
            <a:pPr lvl="1"/>
            <a:r>
              <a:rPr lang="en-US" dirty="0"/>
              <a:t>Base Station manages channel for deployment</a:t>
            </a:r>
          </a:p>
          <a:p>
            <a:pPr lvl="1"/>
            <a:r>
              <a:rPr lang="en-US" dirty="0"/>
              <a:t>Frequency division for devices. Each uplinks on separate subcarrier</a:t>
            </a:r>
          </a:p>
          <a:p>
            <a:pPr lvl="1"/>
            <a:r>
              <a:rPr lang="en-US" dirty="0"/>
              <a:t>Downlink is one OFDM transmission. Each device hears its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9E846-BE58-4B52-8C7D-1E00E45E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4" y="2961827"/>
            <a:ext cx="716380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48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Status Updates</a:t>
            </a:r>
          </a:p>
          <a:p>
            <a:pPr lvl="1"/>
            <a:r>
              <a:rPr lang="en-US" dirty="0"/>
              <a:t>Due on Friday by end-of-day</a:t>
            </a:r>
          </a:p>
          <a:p>
            <a:pPr lvl="1"/>
            <a:endParaRPr lang="en-US" dirty="0"/>
          </a:p>
          <a:p>
            <a:r>
              <a:rPr lang="en-US" dirty="0"/>
              <a:t>Presentations will be in-class on May 31 / June 02</a:t>
            </a:r>
          </a:p>
          <a:p>
            <a:pPr lvl="1"/>
            <a:r>
              <a:rPr lang="en-US" dirty="0"/>
              <a:t>Tuesday/Thursday of week 10</a:t>
            </a:r>
          </a:p>
          <a:p>
            <a:pPr lvl="1"/>
            <a:r>
              <a:rPr lang="en-US" dirty="0"/>
              <a:t>That’s two weeks from today!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78C724-3839-4D76-A707-B4C23905D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00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Example application: air quality monitoring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99" y="1370194"/>
            <a:ext cx="4259533" cy="2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dirty="0"/>
              <a:t>[1] Cheng et al. </a:t>
            </a:r>
            <a:r>
              <a:rPr lang="en" sz="1200" dirty="0" err="1"/>
              <a:t>AirCloud</a:t>
            </a:r>
            <a:r>
              <a:rPr lang="en" sz="1200" dirty="0"/>
              <a:t>: a cloud-based air-quality monitoring system for everyone. 2014. 	[2] Purple Air. 2019.</a:t>
            </a:r>
            <a:endParaRPr sz="1200" dirty="0"/>
          </a:p>
        </p:txBody>
      </p:sp>
      <p:sp>
        <p:nvSpPr>
          <p:cNvPr id="90" name="Google Shape;90;p16"/>
          <p:cNvSpPr txBox="1"/>
          <p:nvPr/>
        </p:nvSpPr>
        <p:spPr>
          <a:xfrm>
            <a:off x="148965" y="356969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1347585" y="4980664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585" y="3979845"/>
            <a:ext cx="2385467" cy="2556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67" y="1153767"/>
            <a:ext cx="6634733" cy="5198271"/>
          </a:xfrm>
          <a:prstGeom prst="rect">
            <a:avLst/>
          </a:prstGeom>
        </p:spPr>
      </p:pic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93644528-30AD-D24B-BEFF-0B010495D2CA}"/>
              </a:ext>
            </a:extLst>
          </p:cNvPr>
          <p:cNvSpPr txBox="1"/>
          <p:nvPr/>
        </p:nvSpPr>
        <p:spPr>
          <a:xfrm>
            <a:off x="4773667" y="511040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03849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r>
              <a:rPr lang="en-US" b="1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48996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B137-BC12-46EC-9F2B-3ED9F001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novel networks meet application needs?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4F554-A91E-4306-8D05-BD80D6AB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compare varied requirements and capabilities?</a:t>
            </a:r>
          </a:p>
          <a:p>
            <a:pPr lvl="1"/>
            <a:r>
              <a:rPr lang="en-US" dirty="0">
                <a:latin typeface="+mn-lt"/>
              </a:rPr>
              <a:t>Networks have throughput per gateway and range of gateway.</a:t>
            </a:r>
          </a:p>
          <a:p>
            <a:pPr lvl="1"/>
            <a:r>
              <a:rPr lang="en-US" dirty="0"/>
              <a:t>Applications have throughput per device and deployment area.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/>
              <a:t>Each gateway must support throughput for all devices in its coverage area.</a:t>
            </a:r>
          </a:p>
          <a:p>
            <a:pPr lvl="1"/>
            <a:r>
              <a:rPr lang="en-US" dirty="0">
                <a:latin typeface="+mn-lt"/>
              </a:rPr>
              <a:t>Deployment areas are often wider than a single gateway’s range.</a:t>
            </a:r>
          </a:p>
          <a:p>
            <a:pPr lvl="1"/>
            <a:endParaRPr lang="en-US" dirty="0"/>
          </a:p>
          <a:p>
            <a:r>
              <a:rPr lang="en-US" dirty="0">
                <a:latin typeface="+mn-lt"/>
              </a:rPr>
              <a:t>Solution: compare the density of communication.</a:t>
            </a:r>
          </a:p>
          <a:p>
            <a:pPr lvl="1"/>
            <a:r>
              <a:rPr lang="en-US" dirty="0">
                <a:latin typeface="+mn-lt"/>
              </a:rPr>
              <a:t>Data communication rate per unit area.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30F1D-5672-4745-8BAA-217CD0BB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894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New metric for wide-area communication.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Our proposed metric: </a:t>
                </a:r>
                <a:r>
                  <a:rPr lang="en-US" b="1" dirty="0">
                    <a:latin typeface="+mn-lt"/>
                  </a:rPr>
                  <a:t>bit flux</a:t>
                </a:r>
                <a:br>
                  <a:rPr lang="en-US" b="1" dirty="0">
                    <a:latin typeface="+mn-lt"/>
                  </a:rPr>
                </a:br>
                <a:endParaRPr lang="en-US" b="1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𝑓𝑙𝑢𝑥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𝑡h𝑟𝑜𝑢𝑔h𝑝𝑢𝑡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𝑐𝑜𝑣𝑒𝑟𝑎𝑔𝑒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</m:oMath>
                </a14:m>
                <a:endParaRPr lang="en-US" b="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Units: bit per hour / m</a:t>
                </a:r>
                <a:r>
                  <a:rPr lang="en-US" baseline="30000" dirty="0">
                    <a:latin typeface="+mn-lt"/>
                  </a:rPr>
                  <a:t>2</a:t>
                </a:r>
              </a:p>
              <a:p>
                <a:pPr marL="152394" indent="0">
                  <a:buNone/>
                </a:pPr>
                <a:endParaRPr lang="en-US" baseline="30000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First suggested by Mark Weiser</a:t>
                </a:r>
              </a:p>
              <a:p>
                <a:pPr marL="152394" indent="0">
                  <a:buNone/>
                </a:pPr>
                <a:br>
                  <a:rPr lang="en-US" baseline="30000" dirty="0">
                    <a:latin typeface="+mn-lt"/>
                  </a:rPr>
                </a:br>
                <a:endParaRPr lang="en-US" baseline="30000" dirty="0">
                  <a:latin typeface="+mn-lt"/>
                </a:endParaRPr>
              </a:p>
              <a:p>
                <a:pPr marL="152394" indent="0">
                  <a:buNone/>
                </a:pPr>
                <a:r>
                  <a:rPr lang="en-US" sz="1600" b="1" dirty="0">
                    <a:latin typeface="+mn-lt"/>
                  </a:rPr>
                  <a:t>Branden Ghena, et al.</a:t>
                </a:r>
                <a:r>
                  <a:rPr lang="en-US" sz="1600" dirty="0">
                    <a:latin typeface="+mn-lt"/>
                  </a:rPr>
                  <a:t> "Challenge: Unlicensed LPWANs Are Not Yet the Path to Ubiquitous Connectivity." </a:t>
                </a:r>
                <a:r>
                  <a:rPr lang="en-US" sz="1600" i="1" dirty="0">
                    <a:latin typeface="+mn-lt"/>
                  </a:rPr>
                  <a:t>MobiCom’19</a:t>
                </a:r>
                <a:endParaRPr lang="en-US" sz="1600" baseline="30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 b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91" name="Regular Pentagon 90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Regular Pentagon 91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Regular Pentagon 92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4" name="Regular Pentagon 93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5" name="Regular Pentagon 94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6" name="Regular Pentagon 95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7" name="Regular Pentagon 96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8" name="Regular Pentagon 97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9" name="Regular Pentagon 98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0" name="Regular Pentagon 99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1" name="Regular Pentagon 100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2" name="Regular Pentagon 101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Regular Pentagon 102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4" name="Regular Pentagon 103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5" name="Regular Pentagon 104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Regular Pentagon 105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7" name="Regular Pentagon 106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8" name="Regular Pentagon 107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Regular Pentagon 108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0" name="Regular Pentagon 109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1" name="Regular Pentagon 11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Regular Pentagon 11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3" name="Regular Pentagon 11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4" name="Regular Pentagon 11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5" name="Regular Pentagon 11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Regular Pentagon 11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7" name="Regular Pentagon 11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8" name="Regular Pentagon 11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9" name="Regular Pentagon 11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0" name="Regular Pentagon 11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1" name="Regular Pentagon 12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Regular Pentagon 12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3" name="Regular Pentagon 12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003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can measure application needs.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For an application:</a:t>
                </a:r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15239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𝑒𝑎𝑐h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𝑑𝑒𝑣𝑖𝑐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𝑢𝑝𝑙𝑖𝑛𝑘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𝑑𝑒𝑝𝑙𝑜𝑦𝑚𝑒𝑛𝑡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795827" lvl="1" indent="0">
                  <a:spcBef>
                    <a:spcPts val="0"/>
                  </a:spcBef>
                  <a:buNone/>
                </a:pPr>
                <a:br>
                  <a:rPr lang="en-US" b="0" i="0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r>
                  <a:rPr lang="en-US" sz="2133" dirty="0">
                    <a:latin typeface="+mn-lt"/>
                  </a:rPr>
                  <a:t>Assumes a relatively homogeneous distribution.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918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can measure network capabilities.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pPr marL="152394" indent="0">
                  <a:buNone/>
                </a:pPr>
                <a:r>
                  <a:rPr lang="en-US" dirty="0">
                    <a:latin typeface="+mn-lt"/>
                  </a:rPr>
                  <a:t>For a network:</a:t>
                </a:r>
                <a:br>
                  <a:rPr lang="en-US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pPr marL="15239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𝑏𝑖𝑡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𝑓𝑙𝑢𝑥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𝑔𝑎𝑡𝑒𝑤𝑎𝑦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𝑔𝑜𝑜𝑑𝑝𝑢𝑡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𝑔𝑎𝑡𝑒𝑤𝑎𝑦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𝑐𝑜𝑣𝑒𝑟𝑎𝑔𝑒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 marL="795827" lvl="1" indent="0">
                  <a:spcBef>
                    <a:spcPts val="0"/>
                  </a:spcBef>
                  <a:buNone/>
                </a:pPr>
                <a:br>
                  <a:rPr lang="en-US" b="0" i="0" dirty="0">
                    <a:latin typeface="+mn-lt"/>
                  </a:rPr>
                </a:br>
                <a:endParaRPr lang="en-US" dirty="0">
                  <a:latin typeface="+mn-lt"/>
                </a:endParaRPr>
              </a:p>
              <a:p>
                <a:r>
                  <a:rPr lang="en-US" sz="2133" dirty="0">
                    <a:latin typeface="+mn-lt"/>
                  </a:rPr>
                  <a:t>Assumes a non-overlapping deployment of gateways.</a:t>
                </a:r>
              </a:p>
              <a:p>
                <a:r>
                  <a:rPr lang="en-US" sz="2133" dirty="0">
                    <a:latin typeface="+mn-lt"/>
                  </a:rPr>
                  <a:t>Note that bit flux alone ignores the total number of gateways required.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 t="-268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43693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1D6FD04C-2A0C-BC45-B89C-35CD346ACFC9}"/>
              </a:ext>
            </a:extLst>
          </p:cNvPr>
          <p:cNvGrpSpPr/>
          <p:nvPr/>
        </p:nvGrpSpPr>
        <p:grpSpPr>
          <a:xfrm>
            <a:off x="6881383" y="4518350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87ACF41-D058-AD42-95AD-6ACEE10EBB38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7ADEB33A-2B6C-B142-B02A-8C830499ABBE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AAF915B-4BCC-934D-9BE6-5FD4C306D67B}"/>
              </a:ext>
            </a:extLst>
          </p:cNvPr>
          <p:cNvGrpSpPr/>
          <p:nvPr/>
        </p:nvGrpSpPr>
        <p:grpSpPr>
          <a:xfrm>
            <a:off x="8114262" y="3953291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93A259A-B349-3044-A98E-CD0006499E71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0E2C0D86-8C04-EE4C-8230-BB49517D88ED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AD1E95-7DDD-F040-BB27-E5489B091988}"/>
              </a:ext>
            </a:extLst>
          </p:cNvPr>
          <p:cNvGrpSpPr/>
          <p:nvPr/>
        </p:nvGrpSpPr>
        <p:grpSpPr>
          <a:xfrm>
            <a:off x="9362300" y="3341487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C0950CD-B95C-384C-A201-80B8BAD0F230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211F8610-D91B-954E-9FB0-E2C3BE506EC8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2A2E48B-2120-7240-ABFA-EDF480CEF621}"/>
              </a:ext>
            </a:extLst>
          </p:cNvPr>
          <p:cNvGrpSpPr/>
          <p:nvPr/>
        </p:nvGrpSpPr>
        <p:grpSpPr>
          <a:xfrm>
            <a:off x="8006183" y="5358996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F9E9B78-4673-8B40-A00A-B16E48F32A2D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3ECDF71E-1714-084A-902D-666D93F7A524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BC34050-6770-564A-B07A-C9DFEB697FC0}"/>
              </a:ext>
            </a:extLst>
          </p:cNvPr>
          <p:cNvGrpSpPr/>
          <p:nvPr/>
        </p:nvGrpSpPr>
        <p:grpSpPr>
          <a:xfrm>
            <a:off x="9265906" y="4737408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F807FE7-EC00-DC44-91F1-D73EE796863C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8" name="Hexagon 97">
              <a:extLst>
                <a:ext uri="{FF2B5EF4-FFF2-40B4-BE49-F238E27FC236}">
                  <a16:creationId xmlns:a16="http://schemas.microsoft.com/office/drawing/2014/main" id="{34E2DA37-A523-4B4E-A10B-CC091836DB55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53D162B-897D-3046-9656-9EB2B3F8F7D6}"/>
              </a:ext>
            </a:extLst>
          </p:cNvPr>
          <p:cNvGrpSpPr/>
          <p:nvPr/>
        </p:nvGrpSpPr>
        <p:grpSpPr>
          <a:xfrm>
            <a:off x="9179682" y="6108804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2BEDCF8-1768-F443-84D3-035E80A98668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1" name="Hexagon 100">
              <a:extLst>
                <a:ext uri="{FF2B5EF4-FFF2-40B4-BE49-F238E27FC236}">
                  <a16:creationId xmlns:a16="http://schemas.microsoft.com/office/drawing/2014/main" id="{90C8F4F7-D991-AA44-A5B9-DF6CA156A4E6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2A2F4E6-E300-E849-890F-EA6F4556C5BB}"/>
              </a:ext>
            </a:extLst>
          </p:cNvPr>
          <p:cNvGrpSpPr/>
          <p:nvPr/>
        </p:nvGrpSpPr>
        <p:grpSpPr>
          <a:xfrm>
            <a:off x="10425144" y="5484991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1A2CA50-A56D-6A4A-A535-F6D37C6D5C90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4" name="Hexagon 103">
              <a:extLst>
                <a:ext uri="{FF2B5EF4-FFF2-40B4-BE49-F238E27FC236}">
                  <a16:creationId xmlns:a16="http://schemas.microsoft.com/office/drawing/2014/main" id="{9E74E02A-ECD1-214A-A979-C69BD0FE29B7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20D4EC-E5EA-4549-A46D-EA07DF318A17}"/>
              </a:ext>
            </a:extLst>
          </p:cNvPr>
          <p:cNvGrpSpPr/>
          <p:nvPr/>
        </p:nvGrpSpPr>
        <p:grpSpPr>
          <a:xfrm>
            <a:off x="7002411" y="3128519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3AC6DB6-E4A9-8F48-A77E-58B39CFCE435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BA271438-D0AE-EE42-9C80-3ECA5552B175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Bit flux accounts for spatial reuse.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400" dirty="0">
                    <a:latin typeface="+mn-lt"/>
                  </a:rPr>
                  <a:t>Reducing coverage area and deploying additional gateways improves capacity.</a:t>
                </a:r>
              </a:p>
              <a:p>
                <a:endParaRPr lang="en-US" dirty="0">
                  <a:latin typeface="+mn-lt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𝑏𝑖𝑡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𝑓𝑙𝑢𝑥</m:t>
                    </m:r>
                    <m:r>
                      <a:rPr lang="en-US" sz="3200" b="1" i="1" dirty="0">
                        <a:solidFill>
                          <a:srgbClr val="04914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𝑔𝑎𝑡𝑒𝑤𝑎𝑦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𝑔𝑜𝑜𝑑𝑝𝑢𝑡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𝑐𝑜𝑣𝑒𝑟𝑎𝑔𝑒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US" sz="3200" b="1" i="1">
                            <a:solidFill>
                              <a:srgbClr val="04914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↓</m:t>
                        </m:r>
                      </m:den>
                    </m:f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BDD437-CD5D-A444-BF26-2E411925A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6499107" cy="45552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2D6D20-AE3A-E84D-AD61-6616E074E0D3}"/>
              </a:ext>
            </a:extLst>
          </p:cNvPr>
          <p:cNvGrpSpPr/>
          <p:nvPr/>
        </p:nvGrpSpPr>
        <p:grpSpPr>
          <a:xfrm>
            <a:off x="10525628" y="4092819"/>
            <a:ext cx="1371429" cy="1371429"/>
            <a:chOff x="3284499" y="4673254"/>
            <a:chExt cx="1028572" cy="1028572"/>
          </a:xfrm>
          <a:solidFill>
            <a:srgbClr val="CCCCFF">
              <a:alpha val="20000"/>
            </a:srgbClr>
          </a:solidFill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9BB3D8F-A0D7-0F45-BFD9-8E2F8546139D}"/>
                </a:ext>
              </a:extLst>
            </p:cNvPr>
            <p:cNvSpPr/>
            <p:nvPr/>
          </p:nvSpPr>
          <p:spPr>
            <a:xfrm>
              <a:off x="3284499" y="4673254"/>
              <a:ext cx="1028572" cy="1028572"/>
            </a:xfrm>
            <a:prstGeom prst="ellipse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062852D9-A6A9-F746-B4CB-71485E9BBDCC}"/>
                </a:ext>
              </a:extLst>
            </p:cNvPr>
            <p:cNvSpPr/>
            <p:nvPr/>
          </p:nvSpPr>
          <p:spPr>
            <a:xfrm>
              <a:off x="3751792" y="5143500"/>
              <a:ext cx="93986" cy="81022"/>
            </a:xfrm>
            <a:prstGeom prst="hexagon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3D2F6-6AF5-344B-92FA-DCA1488E0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969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B53596-C033-D34E-AB6D-AA9BC7B9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A723E04-9FD2-7048-8C62-16A06233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Bit flux measurement for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LoRaWAN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235933-AA63-F142-85AC-DF396146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08D33-8C6F-7D46-B8F0-A26F881518F1}"/>
              </a:ext>
            </a:extLst>
          </p:cNvPr>
          <p:cNvSpPr/>
          <p:nvPr/>
        </p:nvSpPr>
        <p:spPr>
          <a:xfrm>
            <a:off x="2154479" y="872947"/>
            <a:ext cx="8960283" cy="2601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44FEDE-D42C-F44D-BBB0-ACA5A11BFCC8}"/>
              </a:ext>
            </a:extLst>
          </p:cNvPr>
          <p:cNvGrpSpPr/>
          <p:nvPr/>
        </p:nvGrpSpPr>
        <p:grpSpPr>
          <a:xfrm>
            <a:off x="2662894" y="1036129"/>
            <a:ext cx="6095996" cy="2450118"/>
            <a:chOff x="3392023" y="1052572"/>
            <a:chExt cx="4571997" cy="1837588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2FDD172-AC30-AA45-A7E6-D1F46855C52D}"/>
                    </a:ext>
                  </a:extLst>
                </p:cNvPr>
                <p:cNvSpPr txBox="1"/>
                <p:nvPr/>
              </p:nvSpPr>
              <p:spPr>
                <a:xfrm>
                  <a:off x="3392023" y="1653291"/>
                  <a:ext cx="4571997" cy="82892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  <m:f>
                              <m:fPr>
                                <m:ctrlP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𝑘𝑏𝑝𝑠</m:t>
                                </m:r>
                              </m:num>
                              <m:den>
                                <m:r>
                                  <a:rPr kumimoji="0" lang="en-US" sz="2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𝑐h𝑎𝑛𝑛𝑒𝑙</m:t>
                                </m:r>
                              </m:den>
                            </m:f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∗64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𝑐h𝑎𝑛𝑛𝑒𝑙𝑠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∗18%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𝜋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∗(5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𝑘𝑚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)2</m:t>
                            </m:r>
                          </m:den>
                        </m:f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ahoma"/>
                            <a:ea typeface="+mn-ea"/>
                            <a:cs typeface="+mn-cs"/>
                          </a:rPr>
                          <m:t>≈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58000 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𝑏𝑝𝑠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79 </m:t>
                            </m:r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𝑘𝑚</m:t>
                            </m:r>
                            <m:r>
                              <a:rPr kumimoji="0" lang="en-US" sz="2400" b="0" i="1" u="none" strike="noStrike" kern="1200" cap="none" spc="0" normalizeH="0" baseline="3000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ahoma"/>
                            <a:ea typeface="+mn-ea"/>
                            <a:cs typeface="+mn-cs"/>
                          </a:rPr>
                          <m:t>≈</m:t>
                        </m:r>
                        <m:r>
                          <a:rPr kumimoji="0" lang="en-US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2.6</m:t>
                        </m:r>
                        <m:f>
                          <m:fPr>
                            <m:ctrl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𝑏𝑝h</m:t>
                            </m:r>
                          </m:num>
                          <m:den>
                            <m: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  <m:r>
                              <a:rPr kumimoji="0" lang="en-US" sz="2400" b="0" i="1" u="none" strike="noStrike" kern="1200" cap="none" spc="0" normalizeH="0" baseline="3000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2FDD172-AC30-AA45-A7E6-D1F46855C5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023" y="1653291"/>
                  <a:ext cx="4571997" cy="828929"/>
                </a:xfrm>
                <a:prstGeom prst="rect">
                  <a:avLst/>
                </a:prstGeom>
                <a:blipFill>
                  <a:blip r:embed="rId4"/>
                  <a:stretch>
                    <a:fillRect r="-238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B9317DF-4106-8247-A14C-FDC9C00656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3003" y="1418476"/>
              <a:ext cx="170050" cy="331263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22BEBC-0B39-FD45-B5E5-546C05593976}"/>
                </a:ext>
              </a:extLst>
            </p:cNvPr>
            <p:cNvSpPr txBox="1"/>
            <p:nvPr/>
          </p:nvSpPr>
          <p:spPr>
            <a:xfrm>
              <a:off x="5077237" y="1052572"/>
              <a:ext cx="2587160" cy="3462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ALOHA access control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D02F73-2EF7-974D-9CD9-3845B7228A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1978" y="2409076"/>
              <a:ext cx="70315" cy="199491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811DAC-CF0A-B245-A403-21E27745B771}"/>
                </a:ext>
              </a:extLst>
            </p:cNvPr>
            <p:cNvSpPr txBox="1"/>
            <p:nvPr/>
          </p:nvSpPr>
          <p:spPr>
            <a:xfrm>
              <a:off x="5186670" y="2543911"/>
              <a:ext cx="1996889" cy="34624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Hata model</a:t>
              </a: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9CC13790-2311-8C4E-BCDF-E24D4169FD05}"/>
              </a:ext>
            </a:extLst>
          </p:cNvPr>
          <p:cNvSpPr/>
          <p:nvPr/>
        </p:nvSpPr>
        <p:spPr>
          <a:xfrm>
            <a:off x="5586610" y="2717800"/>
            <a:ext cx="3942496" cy="1232076"/>
          </a:xfrm>
          <a:custGeom>
            <a:avLst/>
            <a:gdLst>
              <a:gd name="connsiteX0" fmla="*/ 1672225 w 1672225"/>
              <a:gd name="connsiteY0" fmla="*/ 0 h 951979"/>
              <a:gd name="connsiteX1" fmla="*/ 1334022 w 1672225"/>
              <a:gd name="connsiteY1" fmla="*/ 807929 h 951979"/>
              <a:gd name="connsiteX2" fmla="*/ 0 w 1672225"/>
              <a:gd name="connsiteY2" fmla="*/ 951979 h 95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2225" h="951979">
                <a:moveTo>
                  <a:pt x="1672225" y="0"/>
                </a:moveTo>
                <a:cubicBezTo>
                  <a:pt x="1642475" y="324633"/>
                  <a:pt x="1612726" y="649266"/>
                  <a:pt x="1334022" y="807929"/>
                </a:cubicBezTo>
                <a:cubicBezTo>
                  <a:pt x="1055318" y="966592"/>
                  <a:pt x="245301" y="922752"/>
                  <a:pt x="0" y="951979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1227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E395-3DCF-FD4C-B8DF-2272F066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4E52C1-86D5-4D42-826C-FFA556A2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Networks differ in capability by orders of magnitude.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4CB0-37CD-FF4C-93E3-31DDFDEB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408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BE395-3DCF-FD4C-B8DF-2272F0661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4E52C1-86D5-4D42-826C-FFA556A2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Range reduction results in a bit flux curve for each network.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4CB0-37CD-FF4C-93E3-31DDFDEB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0F8E0-31FB-BF4F-8928-B7212488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731223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3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A58F-9C60-8643-A953-103CDD79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>
                <a:latin typeface="+mn-lt"/>
              </a:rPr>
              <a:t>Let’s compare network capabilities to a real-world application.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29AEEC-B7C6-284C-AA22-97575AEAB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spcFirstLastPara="1" vert="horz" wrap="square" lIns="121920" tIns="91425" rIns="91425" bIns="91425" rtlCol="0" anchor="t" anchorCtr="0">
                <a:noAutofit/>
              </a:bodyPr>
              <a:lstStyle/>
              <a:p>
                <a:pPr marL="152394" indent="0">
                  <a:buNone/>
                </a:pPr>
                <a:r>
                  <a:rPr lang="en-US" sz="2667" dirty="0"/>
                  <a:t>Smart household electric meters.</a:t>
                </a:r>
              </a:p>
              <a:p>
                <a:r>
                  <a:rPr lang="en-US" sz="2667" dirty="0"/>
                  <a:t>~250 bytes of data every 4 hours</a:t>
                </a:r>
              </a:p>
              <a:p>
                <a:r>
                  <a:rPr lang="en-US" sz="2667" dirty="0"/>
                  <a:t>~370000 electric customers in San Francisco</a:t>
                </a:r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  <a:p>
                <a:pPr marL="18625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250 </m:t>
                              </m:r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𝑏𝑦𝑡𝑒𝑠</m:t>
                              </m:r>
                            </m:num>
                            <m:den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4 </m:t>
                              </m:r>
                              <m:r>
                                <a:rPr lang="en-US" sz="2667" i="1">
                                  <a:latin typeface="Cambria Math" panose="02040503050406030204" pitchFamily="18" charset="0"/>
                                </a:rPr>
                                <m:t>h𝑜𝑢𝑟𝑠</m:t>
                              </m:r>
                            </m:den>
                          </m:f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 ∗370000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𝑑𝑒𝑣𝑖𝑐𝑒𝑠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120 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66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667" dirty="0"/>
                        <m:t>≈</m:t>
                      </m:r>
                      <m:r>
                        <a:rPr lang="en-US" sz="2667" i="1" dirty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51000 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𝑏𝑝𝑠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120 </m:t>
                          </m:r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𝑘𝑚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sz="2667"/>
                        <m:t> </m:t>
                      </m:r>
                      <m:r>
                        <m:rPr>
                          <m:nor/>
                        </m:rPr>
                        <a:rPr lang="en-US" sz="2667" dirty="0"/>
                        <m:t>≈</m:t>
                      </m:r>
                      <m:r>
                        <a:rPr lang="en-US" sz="2667" i="1" dirty="0">
                          <a:latin typeface="Cambria Math" panose="02040503050406030204" pitchFamily="18" charset="0"/>
                        </a:rPr>
                        <m:t> 1.5</m:t>
                      </m:r>
                      <m:f>
                        <m:f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𝑏𝑝h</m:t>
                          </m:r>
                        </m:num>
                        <m:den>
                          <m:r>
                            <a:rPr lang="en-US" sz="2667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67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667" dirty="0"/>
              </a:p>
              <a:p>
                <a:pPr marL="186258" indent="0">
                  <a:buNone/>
                </a:pPr>
                <a:endParaRPr lang="en-US" sz="2667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A29AEEC-B7C6-284C-AA22-97575AEAB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0A71F-7040-7345-9DC1-F28E51CEF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026" name="Picture 2" descr="https://financialtribune.com/sites/default/files/styles/360x260/public/05_meter_450.jpg?itok=bDNFome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7940" y="1410845"/>
            <a:ext cx="3816203" cy="27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53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2476D4-9A1B-234C-8A1A-5C7339DA078A}"/>
              </a:ext>
            </a:extLst>
          </p:cNvPr>
          <p:cNvSpPr/>
          <p:nvPr/>
        </p:nvSpPr>
        <p:spPr>
          <a:xfrm>
            <a:off x="415600" y="1536633"/>
            <a:ext cx="6499107" cy="455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a sensor?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sp>
        <p:nvSpPr>
          <p:cNvPr id="72" name="Regular Pentagon 71">
            <a:extLst>
              <a:ext uri="{FF2B5EF4-FFF2-40B4-BE49-F238E27FC236}">
                <a16:creationId xmlns:a16="http://schemas.microsoft.com/office/drawing/2014/main" id="{36F8451C-A454-0E4E-8C38-5B24DE0A5B95}"/>
              </a:ext>
            </a:extLst>
          </p:cNvPr>
          <p:cNvSpPr/>
          <p:nvPr/>
        </p:nvSpPr>
        <p:spPr>
          <a:xfrm>
            <a:off x="9347079" y="24410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7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5BE3B0-E4C6-6E40-8E8E-2D389CEAEF81}"/>
              </a:ext>
            </a:extLst>
          </p:cNvPr>
          <p:cNvSpPr/>
          <p:nvPr/>
        </p:nvSpPr>
        <p:spPr>
          <a:xfrm>
            <a:off x="840510" y="2244437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C25A5-2255-D843-B5E1-6B2FAAB1CECD}"/>
              </a:ext>
            </a:extLst>
          </p:cNvPr>
          <p:cNvSpPr/>
          <p:nvPr/>
        </p:nvSpPr>
        <p:spPr>
          <a:xfrm>
            <a:off x="572655" y="3700385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8697C-5EB3-9043-AC21-54190837BED0}"/>
              </a:ext>
            </a:extLst>
          </p:cNvPr>
          <p:cNvSpPr/>
          <p:nvPr/>
        </p:nvSpPr>
        <p:spPr>
          <a:xfrm>
            <a:off x="840510" y="5156333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334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67" dirty="0">
                <a:latin typeface="+mn-lt"/>
              </a:rPr>
              <a:t>All networks are capable of meeting the data needs of electricity metering.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56DA-5A75-684E-8398-E2125A36CF3E}"/>
              </a:ext>
            </a:extLst>
          </p:cNvPr>
          <p:cNvSpPr txBox="1"/>
          <p:nvPr/>
        </p:nvSpPr>
        <p:spPr>
          <a:xfrm>
            <a:off x="6978414" y="3785030"/>
            <a:ext cx="393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Electricity Metering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2472223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E11D9-196E-304B-BA01-6F46E73FF228}"/>
              </a:ext>
            </a:extLst>
          </p:cNvPr>
          <p:cNvSpPr txBox="1"/>
          <p:nvPr/>
        </p:nvSpPr>
        <p:spPr>
          <a:xfrm>
            <a:off x="8612430" y="6359347"/>
            <a:ext cx="2984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2G &lt; 0.03% utilized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+mn-lt"/>
              </a:rPr>
              <a:t>Unlicensed LPWANs lag behind Cellular IoT in ability to support applications.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32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latin typeface="+mn-lt"/>
              </a:rPr>
              <a:t>Sigfox</a:t>
            </a:r>
            <a:r>
              <a:rPr lang="en-US" sz="2667" dirty="0">
                <a:latin typeface="+mn-lt"/>
              </a:rPr>
              <a:t> requires range reduction to meet application needs.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A68594-D3F7-1A48-84F8-70400A82DF1E}"/>
              </a:ext>
            </a:extLst>
          </p:cNvPr>
          <p:cNvSpPr/>
          <p:nvPr/>
        </p:nvSpPr>
        <p:spPr>
          <a:xfrm>
            <a:off x="1321614" y="865101"/>
            <a:ext cx="2404260" cy="892089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C1E8E-2D7E-F34A-93B3-B2CBAE19CB8F}"/>
              </a:ext>
            </a:extLst>
          </p:cNvPr>
          <p:cNvSpPr txBox="1"/>
          <p:nvPr/>
        </p:nvSpPr>
        <p:spPr>
          <a:xfrm>
            <a:off x="5138232" y="1521948"/>
            <a:ext cx="599647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Capacity Problem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Throughput capability of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Sigfox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is insufficient to support application needs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It can only support the application with reduced range and additional gateways</a:t>
            </a:r>
          </a:p>
        </p:txBody>
      </p:sp>
    </p:spTree>
    <p:extLst>
      <p:ext uri="{BB962C8B-B14F-4D97-AF65-F5344CB8AC3E}">
        <p14:creationId xmlns:p14="http://schemas.microsoft.com/office/powerpoint/2010/main" val="178472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B661-683A-A04E-8D14-FBBDF84F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solutions are relatively straightforward.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9341-CD5E-7640-B90F-843BF068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Better access control mechanisms.</a:t>
            </a:r>
          </a:p>
          <a:p>
            <a:r>
              <a:rPr lang="en-US" dirty="0"/>
              <a:t>Recover simultaneous transmissions (Choir and Charm).</a:t>
            </a:r>
          </a:p>
          <a:p>
            <a:r>
              <a:rPr lang="en-US" dirty="0"/>
              <a:t>Increase bandwidth (TV white spaces).</a:t>
            </a:r>
          </a:p>
          <a:p>
            <a:endParaRPr lang="en-US" dirty="0"/>
          </a:p>
          <a:p>
            <a:r>
              <a:rPr lang="en-US" dirty="0"/>
              <a:t>All likely come at the cost of increased energy usage…</a:t>
            </a:r>
          </a:p>
          <a:p>
            <a:pPr lvl="1"/>
            <a:r>
              <a:rPr lang="en-US" dirty="0"/>
              <a:t>Results in a protocol that looks pretty similar to cellular…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 err="1"/>
              <a:t>Adwait</a:t>
            </a:r>
            <a:r>
              <a:rPr lang="en-US" sz="1500" b="1" dirty="0"/>
              <a:t> </a:t>
            </a:r>
            <a:r>
              <a:rPr lang="en-US" sz="1500" b="1" dirty="0" err="1"/>
              <a:t>Dongare</a:t>
            </a:r>
            <a:r>
              <a:rPr lang="en-US" sz="1500" b="1" dirty="0"/>
              <a:t>, et al.</a:t>
            </a:r>
            <a:r>
              <a:rPr lang="en-US" sz="1500" dirty="0"/>
              <a:t> "Charm: exploiting geographical diversity through coherent combining in low-power wide-area networks.“</a:t>
            </a:r>
            <a:r>
              <a:rPr lang="en-US" sz="1500" i="1" dirty="0"/>
              <a:t> IPSN’18</a:t>
            </a:r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/>
              <a:t>Rashad </a:t>
            </a:r>
            <a:r>
              <a:rPr lang="en-US" sz="1500" b="1" dirty="0" err="1"/>
              <a:t>Eletreby</a:t>
            </a:r>
            <a:r>
              <a:rPr lang="en-US" sz="1500" b="1" dirty="0"/>
              <a:t>, et al.</a:t>
            </a:r>
            <a:r>
              <a:rPr lang="en-US" sz="1500" dirty="0"/>
              <a:t> "Empowering low-power wide area networks in urban settings." </a:t>
            </a:r>
            <a:r>
              <a:rPr lang="en-US" sz="1500" i="1" dirty="0"/>
              <a:t>SIGCOMM’17</a:t>
            </a:r>
          </a:p>
          <a:p>
            <a:pPr marL="152394" indent="0">
              <a:lnSpc>
                <a:spcPct val="120000"/>
              </a:lnSpc>
              <a:buNone/>
            </a:pPr>
            <a:r>
              <a:rPr lang="en-US" sz="1500" b="1" dirty="0" err="1"/>
              <a:t>Abusayeed</a:t>
            </a:r>
            <a:r>
              <a:rPr lang="en-US" sz="1500" b="1" dirty="0"/>
              <a:t> Saifullah</a:t>
            </a:r>
            <a:r>
              <a:rPr lang="en-US" sz="1500" dirty="0"/>
              <a:t>, et al. "SNOW: Sensor network over white spaces." </a:t>
            </a:r>
            <a:r>
              <a:rPr lang="en-US" sz="1500" i="1" dirty="0"/>
              <a:t>SenSys’16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BD95-6443-584A-986A-9DB2177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7430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0EB88-246D-2E4C-9F2E-D0E8AF693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72947"/>
            <a:ext cx="97536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5E226-891F-0E48-B41C-DF5BD79C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 err="1">
                <a:latin typeface="+mn-lt"/>
              </a:rPr>
              <a:t>LoRaWAN</a:t>
            </a:r>
            <a:r>
              <a:rPr lang="en-US" sz="2667" dirty="0">
                <a:latin typeface="+mn-lt"/>
              </a:rPr>
              <a:t> devotes most of its network capacity to a single application.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5C7CC-1830-5443-A02E-1B90B660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39B12F-7C8B-9B47-8D80-53D8F8F79B4C}"/>
              </a:ext>
            </a:extLst>
          </p:cNvPr>
          <p:cNvSpPr/>
          <p:nvPr/>
        </p:nvSpPr>
        <p:spPr>
          <a:xfrm>
            <a:off x="1968915" y="2916235"/>
            <a:ext cx="785707" cy="139982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ABCC9-DECD-0C41-A8A5-24E62BE043D4}"/>
              </a:ext>
            </a:extLst>
          </p:cNvPr>
          <p:cNvSpPr txBox="1"/>
          <p:nvPr/>
        </p:nvSpPr>
        <p:spPr>
          <a:xfrm>
            <a:off x="5138232" y="1521948"/>
            <a:ext cx="599647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Coexistence Problem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LoRaWAN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can meet application needs</a:t>
            </a: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80990" marR="0" lvl="0" indent="-3809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But only by using 50% of the 915 MHz unlicensed-band spectrum</a:t>
            </a:r>
          </a:p>
        </p:txBody>
      </p:sp>
    </p:spTree>
    <p:extLst>
      <p:ext uri="{BB962C8B-B14F-4D97-AF65-F5344CB8AC3E}">
        <p14:creationId xmlns:p14="http://schemas.microsoft.com/office/powerpoint/2010/main" val="40207948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9B5B3F-D40F-B74F-96BD-6EB12B8338F9}"/>
              </a:ext>
            </a:extLst>
          </p:cNvPr>
          <p:cNvGrpSpPr/>
          <p:nvPr/>
        </p:nvGrpSpPr>
        <p:grpSpPr>
          <a:xfrm>
            <a:off x="6567951" y="1223351"/>
            <a:ext cx="2186931" cy="2186931"/>
            <a:chOff x="3284499" y="4673254"/>
            <a:chExt cx="1640198" cy="1640198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E8D1FA0-F844-C641-BF7D-F74BAA1AE42C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31172D89-7A9F-BB4A-9208-BDD3080A9BA9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806301-F665-1B4B-818A-2ED822125210}"/>
              </a:ext>
            </a:extLst>
          </p:cNvPr>
          <p:cNvGrpSpPr/>
          <p:nvPr/>
        </p:nvGrpSpPr>
        <p:grpSpPr>
          <a:xfrm>
            <a:off x="6762103" y="3410281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935A958-5034-A24C-AFFC-4B42AA1652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7BE13093-1D8A-C44E-BF4E-3343DF1750DD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22A412-B7FB-A64A-9F9B-C6C572E8BBD8}"/>
              </a:ext>
            </a:extLst>
          </p:cNvPr>
          <p:cNvGrpSpPr/>
          <p:nvPr/>
        </p:nvGrpSpPr>
        <p:grpSpPr>
          <a:xfrm>
            <a:off x="8031380" y="5215981"/>
            <a:ext cx="2186931" cy="2186931"/>
            <a:chOff x="3284499" y="4673254"/>
            <a:chExt cx="1640198" cy="1640198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0F4690B-7D5B-284B-8D3D-6E7776B099EB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4B1EA145-0F9E-0A4C-A34E-978A99DF294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961764-DF54-164E-A75B-7EB4B0A9124A}"/>
              </a:ext>
            </a:extLst>
          </p:cNvPr>
          <p:cNvGrpSpPr/>
          <p:nvPr/>
        </p:nvGrpSpPr>
        <p:grpSpPr>
          <a:xfrm>
            <a:off x="8998681" y="3289872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EDFADBD-F80F-F94D-A1E3-73770D7D1B26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377DBDBE-E96A-2649-85BA-AFA09D5428CB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1ADDD9-563E-F942-8B9C-269A9104340A}"/>
              </a:ext>
            </a:extLst>
          </p:cNvPr>
          <p:cNvGrpSpPr/>
          <p:nvPr/>
        </p:nvGrpSpPr>
        <p:grpSpPr>
          <a:xfrm>
            <a:off x="8222223" y="1788995"/>
            <a:ext cx="2186931" cy="2186931"/>
            <a:chOff x="3284499" y="4673254"/>
            <a:chExt cx="1640198" cy="164019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0ABEC3-22D9-834D-8C49-DD37C6B975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1" name="Hexagon 130">
              <a:extLst>
                <a:ext uri="{FF2B5EF4-FFF2-40B4-BE49-F238E27FC236}">
                  <a16:creationId xmlns:a16="http://schemas.microsoft.com/office/drawing/2014/main" id="{D87F4BD3-FC15-0A44-AF69-E6D1A2EFB28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8F07063-3E43-CC4F-AF64-4D03F68525D2}"/>
              </a:ext>
            </a:extLst>
          </p:cNvPr>
          <p:cNvGrpSpPr/>
          <p:nvPr/>
        </p:nvGrpSpPr>
        <p:grpSpPr>
          <a:xfrm>
            <a:off x="7997901" y="46916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A48E3C-1518-3740-AE3F-F854E57042C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0E2B70B7-6621-BB42-BB3D-D53D282336B3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Coexistence is inevitable in urban areas.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latin typeface="+mn-lt"/>
              </a:rPr>
              <a:t>Urban environments and long range lead to many overlapping deployed networks.</a:t>
            </a:r>
          </a:p>
          <a:p>
            <a:pPr marL="152394" indent="0">
              <a:buNone/>
            </a:pP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Capacity problems worsen coexistence by devoting more bandwidth to one application.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It’s not just electricity metering…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8712-F6D8-5E47-B597-03FF7D852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1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B661-683A-A04E-8D14-FBBDF84F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33" dirty="0"/>
              <a:t>Coexistence in unlicensed bands is a more difficult problem.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59341-CD5E-7640-B90F-843BF068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methods for inter-network negotiation so far.</a:t>
            </a:r>
          </a:p>
          <a:p>
            <a:r>
              <a:rPr lang="en-US" dirty="0"/>
              <a:t>Without buy-in from most deployments, all access control becomes uncoordinated.</a:t>
            </a:r>
          </a:p>
          <a:p>
            <a:pPr marL="152394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Cellular IoT does not have this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9BD95-6443-584A-986A-9DB2177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76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1667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7902882C-7E4E-F044-BDC0-1A09E44C3F31}"/>
              </a:ext>
            </a:extLst>
          </p:cNvPr>
          <p:cNvGrpSpPr/>
          <p:nvPr/>
        </p:nvGrpSpPr>
        <p:grpSpPr>
          <a:xfrm>
            <a:off x="7489204" y="374485"/>
            <a:ext cx="2962889" cy="2962889"/>
            <a:chOff x="4292307" y="729378"/>
            <a:chExt cx="2222167" cy="222216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9EB41E-D00E-2E45-9311-F62D45E60C1B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FB2866FC-0226-EE4C-A43D-D9D1C579F0AD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AD299F-CAA2-BB43-89F6-697546D0E98D}"/>
              </a:ext>
            </a:extLst>
          </p:cNvPr>
          <p:cNvGrpSpPr/>
          <p:nvPr/>
        </p:nvGrpSpPr>
        <p:grpSpPr>
          <a:xfrm>
            <a:off x="8804686" y="2994110"/>
            <a:ext cx="2962889" cy="2962889"/>
            <a:chOff x="4292307" y="729378"/>
            <a:chExt cx="2222167" cy="222216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3D8A087-86A5-CB42-ADC6-3E0610F24139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454638DD-5BD9-1049-A055-E1E942857313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B95E27E-A3AF-3646-83DA-1D75E5DE3942}"/>
              </a:ext>
            </a:extLst>
          </p:cNvPr>
          <p:cNvGrpSpPr/>
          <p:nvPr/>
        </p:nvGrpSpPr>
        <p:grpSpPr>
          <a:xfrm>
            <a:off x="5902146" y="2949605"/>
            <a:ext cx="2962889" cy="2962889"/>
            <a:chOff x="4292307" y="729378"/>
            <a:chExt cx="2222167" cy="222216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6E38304-DD02-E64F-858F-C353CE9C5DA6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5CD7A256-12AD-3140-86D7-8D8992CFB6F7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A4F6984-3BB0-6443-88E9-50C383A69259}"/>
              </a:ext>
            </a:extLst>
          </p:cNvPr>
          <p:cNvGrpSpPr/>
          <p:nvPr/>
        </p:nvGrpSpPr>
        <p:grpSpPr>
          <a:xfrm>
            <a:off x="7323917" y="5576438"/>
            <a:ext cx="2962889" cy="2962889"/>
            <a:chOff x="4292307" y="729378"/>
            <a:chExt cx="2222167" cy="222216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FC57941-D074-DB42-A340-746920F4D5AD}"/>
                </a:ext>
              </a:extLst>
            </p:cNvPr>
            <p:cNvSpPr/>
            <p:nvPr/>
          </p:nvSpPr>
          <p:spPr>
            <a:xfrm>
              <a:off x="4292307" y="729378"/>
              <a:ext cx="2222167" cy="2222167"/>
            </a:xfrm>
            <a:prstGeom prst="ellipse">
              <a:avLst/>
            </a:prstGeom>
            <a:solidFill>
              <a:srgbClr val="FFEED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C177562A-2035-A746-9891-0F095EF135E4}"/>
                </a:ext>
              </a:extLst>
            </p:cNvPr>
            <p:cNvSpPr/>
            <p:nvPr/>
          </p:nvSpPr>
          <p:spPr>
            <a:xfrm>
              <a:off x="5356397" y="1799950"/>
              <a:ext cx="93986" cy="8102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79B5B3F-D40F-B74F-96BD-6EB12B8338F9}"/>
              </a:ext>
            </a:extLst>
          </p:cNvPr>
          <p:cNvGrpSpPr/>
          <p:nvPr/>
        </p:nvGrpSpPr>
        <p:grpSpPr>
          <a:xfrm>
            <a:off x="6567951" y="1223351"/>
            <a:ext cx="2186931" cy="2186931"/>
            <a:chOff x="3284499" y="4673254"/>
            <a:chExt cx="1640198" cy="1640198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E8D1FA0-F844-C641-BF7D-F74BAA1AE42C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31172D89-7A9F-BB4A-9208-BDD3080A9BA9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7806301-F665-1B4B-818A-2ED822125210}"/>
              </a:ext>
            </a:extLst>
          </p:cNvPr>
          <p:cNvGrpSpPr/>
          <p:nvPr/>
        </p:nvGrpSpPr>
        <p:grpSpPr>
          <a:xfrm>
            <a:off x="6762103" y="3410281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935A958-5034-A24C-AFFC-4B42AA1652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7BE13093-1D8A-C44E-BF4E-3343DF1750DD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22A412-B7FB-A64A-9F9B-C6C572E8BBD8}"/>
              </a:ext>
            </a:extLst>
          </p:cNvPr>
          <p:cNvGrpSpPr/>
          <p:nvPr/>
        </p:nvGrpSpPr>
        <p:grpSpPr>
          <a:xfrm>
            <a:off x="8031380" y="5215981"/>
            <a:ext cx="2186931" cy="2186931"/>
            <a:chOff x="3284499" y="4673254"/>
            <a:chExt cx="1640198" cy="1640198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0F4690B-7D5B-284B-8D3D-6E7776B099EB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4B1EA145-0F9E-0A4C-A34E-978A99DF294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E961764-DF54-164E-A75B-7EB4B0A9124A}"/>
              </a:ext>
            </a:extLst>
          </p:cNvPr>
          <p:cNvGrpSpPr/>
          <p:nvPr/>
        </p:nvGrpSpPr>
        <p:grpSpPr>
          <a:xfrm>
            <a:off x="8998681" y="3289872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EDFADBD-F80F-F94D-A1E3-73770D7D1B26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377DBDBE-E96A-2649-85BA-AFA09D5428CB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1ADDD9-563E-F942-8B9C-269A9104340A}"/>
              </a:ext>
            </a:extLst>
          </p:cNvPr>
          <p:cNvGrpSpPr/>
          <p:nvPr/>
        </p:nvGrpSpPr>
        <p:grpSpPr>
          <a:xfrm>
            <a:off x="8222223" y="1788995"/>
            <a:ext cx="2186931" cy="2186931"/>
            <a:chOff x="3284499" y="4673254"/>
            <a:chExt cx="1640198" cy="1640198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0ABEC3-22D9-834D-8C49-DD37C6B9752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solidFill>
              <a:srgbClr val="FF2E38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1" name="Hexagon 130">
              <a:extLst>
                <a:ext uri="{FF2B5EF4-FFF2-40B4-BE49-F238E27FC236}">
                  <a16:creationId xmlns:a16="http://schemas.microsoft.com/office/drawing/2014/main" id="{D87F4BD3-FC15-0A44-AF69-E6D1A2EFB28A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solidFill>
              <a:srgbClr val="FF2E38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8F07063-3E43-CC4F-AF64-4D03F68525D2}"/>
              </a:ext>
            </a:extLst>
          </p:cNvPr>
          <p:cNvGrpSpPr/>
          <p:nvPr/>
        </p:nvGrpSpPr>
        <p:grpSpPr>
          <a:xfrm>
            <a:off x="7997901" y="46916"/>
            <a:ext cx="2186931" cy="2186931"/>
            <a:chOff x="3284499" y="4673254"/>
            <a:chExt cx="1640198" cy="1640198"/>
          </a:xfrm>
          <a:solidFill>
            <a:srgbClr val="00B0F0">
              <a:alpha val="50196"/>
            </a:srgbClr>
          </a:solidFill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1A48E3C-1518-3740-AE3F-F854E57042C9}"/>
                </a:ext>
              </a:extLst>
            </p:cNvPr>
            <p:cNvSpPr/>
            <p:nvPr/>
          </p:nvSpPr>
          <p:spPr>
            <a:xfrm>
              <a:off x="3284499" y="4673254"/>
              <a:ext cx="1640198" cy="164019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0E2B70B7-6621-BB42-BB3D-D53D282336B3}"/>
                </a:ext>
              </a:extLst>
            </p:cNvPr>
            <p:cNvSpPr/>
            <p:nvPr/>
          </p:nvSpPr>
          <p:spPr>
            <a:xfrm>
              <a:off x="4057605" y="5452842"/>
              <a:ext cx="93986" cy="81022"/>
            </a:xfrm>
            <a:prstGeom prst="hexagon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7084152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+mn-lt"/>
              </a:rPr>
              <a:t>Cellular may dominate future deployments.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7084152" cy="4555200"/>
          </a:xfrm>
          <a:solidFill>
            <a:schemeClr val="bg1"/>
          </a:solidFill>
        </p:spPr>
        <p:txBody>
          <a:bodyPr/>
          <a:lstStyle/>
          <a:p>
            <a:r>
              <a:rPr lang="en-US" sz="2133" dirty="0">
                <a:latin typeface="+mn-lt"/>
              </a:rPr>
              <a:t>LTE-M and NB-IoT are now deployed in the US (and worldwide).</a:t>
            </a:r>
          </a:p>
          <a:p>
            <a:pPr marL="152394" indent="0">
              <a:buNone/>
            </a:pPr>
            <a:r>
              <a:rPr lang="en-US" sz="1067" dirty="0">
                <a:latin typeface="+mn-lt"/>
              </a:rPr>
              <a:t> </a:t>
            </a:r>
            <a:endParaRPr lang="en-US" sz="2133" dirty="0">
              <a:latin typeface="+mn-lt"/>
            </a:endParaRPr>
          </a:p>
          <a:p>
            <a:r>
              <a:rPr lang="en-US" sz="2133" dirty="0">
                <a:latin typeface="+mn-lt"/>
              </a:rPr>
              <a:t>Licensed bandwidth avoids the coexistence problem.</a:t>
            </a:r>
          </a:p>
          <a:p>
            <a:pPr marL="152394" indent="0">
              <a:buNone/>
            </a:pPr>
            <a:r>
              <a:rPr lang="en-US" sz="1067" dirty="0">
                <a:latin typeface="+mn-lt"/>
              </a:rPr>
              <a:t> </a:t>
            </a:r>
            <a:endParaRPr lang="en-US" sz="2133" dirty="0">
              <a:latin typeface="+mn-lt"/>
            </a:endParaRPr>
          </a:p>
          <a:p>
            <a:endParaRPr lang="en-US" sz="2133" dirty="0">
              <a:latin typeface="+mn-lt"/>
            </a:endParaRPr>
          </a:p>
          <a:p>
            <a:r>
              <a:rPr lang="en-US" sz="2133" dirty="0">
                <a:latin typeface="+mn-lt"/>
              </a:rPr>
              <a:t>Cellular may solve many applications but is not a perfect solution.</a:t>
            </a:r>
          </a:p>
          <a:p>
            <a:pPr lvl="1">
              <a:spcBef>
                <a:spcPts val="800"/>
              </a:spcBef>
            </a:pPr>
            <a:r>
              <a:rPr lang="en-US" sz="1867" dirty="0">
                <a:latin typeface="+mn-lt"/>
              </a:rPr>
              <a:t>Still has higher energy and monetary costs for use.</a:t>
            </a:r>
          </a:p>
          <a:p>
            <a:pPr lvl="1">
              <a:spcBef>
                <a:spcPts val="800"/>
              </a:spcBef>
            </a:pPr>
            <a:r>
              <a:rPr lang="en-US" sz="1867" dirty="0">
                <a:latin typeface="+mn-lt"/>
              </a:rPr>
              <a:t>Also limited to where service is already available.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8712-F6D8-5E47-B597-03FF7D852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  <a:sym typeface="Arial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" sz="16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9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E539-894A-4CAE-BBA9-40C5EFBE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LPWANs are still useful for some scenarios.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4AD68-9A46-4A1C-BAF8-051E58B6F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Controlled or unoccupied regions have reduced coexistence concerns.</a:t>
            </a:r>
          </a:p>
          <a:p>
            <a:pPr lvl="1"/>
            <a:r>
              <a:rPr lang="en-US" dirty="0">
                <a:latin typeface="+mn-lt"/>
              </a:rPr>
              <a:t>Industrial factories, farms, parks and forests.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Unlicensed networks are very exciting for research.</a:t>
            </a:r>
          </a:p>
          <a:p>
            <a:pPr lvl="1"/>
            <a:r>
              <a:rPr lang="en-US" dirty="0">
                <a:latin typeface="+mn-lt"/>
              </a:rPr>
              <a:t>Anyone can deploy a network wherever they want.</a:t>
            </a:r>
          </a:p>
          <a:p>
            <a:pPr lvl="1"/>
            <a:r>
              <a:rPr lang="en-US" dirty="0">
                <a:latin typeface="+mn-lt"/>
              </a:rPr>
              <a:t>Much easier to explore protocol modifications and new technologies.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Research suffers without real-world applications.</a:t>
            </a:r>
          </a:p>
          <a:p>
            <a:pPr lvl="1"/>
            <a:r>
              <a:rPr lang="en-US" dirty="0">
                <a:latin typeface="+mn-lt"/>
              </a:rPr>
              <a:t>Problem areas are strong recommendations for new research.</a:t>
            </a:r>
          </a:p>
          <a:p>
            <a:pPr lvl="1"/>
            <a:r>
              <a:rPr lang="en-US" dirty="0">
                <a:latin typeface="+mn-lt"/>
              </a:rPr>
              <a:t>New research is only useful if they will have real-world impacts.</a:t>
            </a:r>
            <a:endParaRPr lang="en-US" dirty="0"/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F2D9A-A11B-4C9F-97FB-EF0A98A4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240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20AB-0662-4C32-A692-6CF2D191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– Low-Power Wide-Area Networks.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DC3E1-948E-40D9-8AF9-E0A7480B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Existing unlicensed LPWANs face significant challenges in supporting urban applications.</a:t>
            </a:r>
          </a:p>
          <a:p>
            <a:pPr lvl="1"/>
            <a:r>
              <a:rPr lang="en-US" dirty="0"/>
              <a:t>Best suited for industrial or agricultural uses in controlled environments.</a:t>
            </a:r>
          </a:p>
          <a:p>
            <a:endParaRPr lang="en-US" dirty="0"/>
          </a:p>
          <a:p>
            <a:r>
              <a:rPr lang="en-US" dirty="0"/>
              <a:t>Research directions for unlicensed LPWANs:</a:t>
            </a:r>
          </a:p>
          <a:p>
            <a:pPr lvl="1"/>
            <a:r>
              <a:rPr lang="en-US" dirty="0"/>
              <a:t>improve network capacity,</a:t>
            </a:r>
          </a:p>
          <a:p>
            <a:pPr lvl="1"/>
            <a:r>
              <a:rPr lang="en-US" dirty="0"/>
              <a:t>and enable coexistence.</a:t>
            </a:r>
          </a:p>
          <a:p>
            <a:endParaRPr lang="en-US" dirty="0"/>
          </a:p>
          <a:p>
            <a:r>
              <a:rPr lang="en-US" dirty="0"/>
              <a:t>Cellular IoT networks (LTE-M and NB-IoT) are positioned to solve the needs of city-scale sensing.</a:t>
            </a:r>
          </a:p>
          <a:p>
            <a:pPr lvl="1"/>
            <a:r>
              <a:rPr lang="en-US" dirty="0"/>
              <a:t>If the money and energy costs are there.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75C65-82B2-4C68-9CAD-19498006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1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MANY sensors?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8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04BCD-A8A5-1449-B61D-E691EF0FB956}"/>
              </a:ext>
            </a:extLst>
          </p:cNvPr>
          <p:cNvSpPr/>
          <p:nvPr/>
        </p:nvSpPr>
        <p:spPr>
          <a:xfrm>
            <a:off x="840510" y="2244437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D37EE1-6407-EC4A-9C31-51230F2673EB}"/>
              </a:ext>
            </a:extLst>
          </p:cNvPr>
          <p:cNvSpPr/>
          <p:nvPr/>
        </p:nvSpPr>
        <p:spPr>
          <a:xfrm>
            <a:off x="572655" y="3700385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8BC38-5BC7-C548-BA15-9F3193BF6B2D}"/>
              </a:ext>
            </a:extLst>
          </p:cNvPr>
          <p:cNvSpPr/>
          <p:nvPr/>
        </p:nvSpPr>
        <p:spPr>
          <a:xfrm>
            <a:off x="840510" y="5156333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03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Sigfox</a:t>
            </a:r>
          </a:p>
          <a:p>
            <a:pPr lvl="1"/>
            <a:r>
              <a:rPr lang="en-US" dirty="0"/>
              <a:t>802.11ah</a:t>
            </a:r>
          </a:p>
          <a:p>
            <a:pPr lvl="1"/>
            <a:r>
              <a:rPr lang="en-US" dirty="0"/>
              <a:t>TV Whitespaces</a:t>
            </a:r>
          </a:p>
          <a:p>
            <a:pPr lvl="1"/>
            <a:endParaRPr lang="en-US" dirty="0"/>
          </a:p>
          <a:p>
            <a:r>
              <a:rPr lang="en-US" dirty="0"/>
              <a:t>LPWAN Challenges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2638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another network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pPr marL="152394" indent="0">
              <a:buNone/>
            </a:pPr>
            <a:r>
              <a:rPr lang="en-US" sz="2400" dirty="0"/>
              <a:t>Requirements:</a:t>
            </a:r>
          </a:p>
          <a:p>
            <a:pPr marL="152394" indent="0">
              <a:buNone/>
            </a:pPr>
            <a:endParaRPr lang="en-US" sz="2400" dirty="0"/>
          </a:p>
          <a:p>
            <a:r>
              <a:rPr lang="en-US" sz="2400" dirty="0"/>
              <a:t>Wide area of coverage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Deploy fewer gateways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So we can deploy on batteries</a:t>
            </a:r>
          </a:p>
          <a:p>
            <a:pPr lvl="1">
              <a:spcBef>
                <a:spcPts val="1067"/>
              </a:spcBef>
            </a:pPr>
            <a:endParaRPr lang="en-US" sz="2133" dirty="0"/>
          </a:p>
          <a:p>
            <a:pPr>
              <a:spcBef>
                <a:spcPts val="1067"/>
              </a:spcBef>
            </a:pPr>
            <a:r>
              <a:rPr lang="en-US" sz="2400" dirty="0"/>
              <a:t>Doesn’t need high throughput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Sensor data is relatively small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9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2301877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2110</TotalTime>
  <Words>3950</Words>
  <Application>Microsoft Office PowerPoint</Application>
  <PresentationFormat>Widescreen</PresentationFormat>
  <Paragraphs>792</Paragraphs>
  <Slides>80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Cambria Math</vt:lpstr>
      <vt:lpstr>Rockwell</vt:lpstr>
      <vt:lpstr>Tahoma</vt:lpstr>
      <vt:lpstr>Class Slides</vt:lpstr>
      <vt:lpstr>Office Theme</vt:lpstr>
      <vt:lpstr>Lecture 14 Unlicensed LPWANs</vt:lpstr>
      <vt:lpstr>Today’s Goals</vt:lpstr>
      <vt:lpstr>Resources</vt:lpstr>
      <vt:lpstr>Outline</vt:lpstr>
      <vt:lpstr>Wide area networks</vt:lpstr>
      <vt:lpstr>Example application: air quality monitoring</vt:lpstr>
      <vt:lpstr>How do we collect data from a sensor?</vt:lpstr>
      <vt:lpstr>How do we collect data from MANY sensors?</vt:lpstr>
      <vt:lpstr>We need another network option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LPWANs overview (common qualities)</vt:lpstr>
      <vt:lpstr>Outline</vt:lpstr>
      <vt:lpstr>LoRaWAN</vt:lpstr>
      <vt:lpstr>LoRa PHY uses a different modulation</vt:lpstr>
      <vt:lpstr>Chirp Spread Spectrum</vt:lpstr>
      <vt:lpstr>CSS has a Spreading Factor which determines bit rate</vt:lpstr>
      <vt:lpstr>LoRaWAN channels (in the US)</vt:lpstr>
      <vt:lpstr>LoRaWAN gateways</vt:lpstr>
      <vt:lpstr>LoRaWAN data rates</vt:lpstr>
      <vt:lpstr>LoRaWAN link budget</vt:lpstr>
      <vt:lpstr>LoRaWAN MAC</vt:lpstr>
      <vt:lpstr>Optional downlink mechanisms</vt:lpstr>
      <vt:lpstr>LoRaWAN packet format</vt:lpstr>
      <vt:lpstr>LoRaWAN network details</vt:lpstr>
      <vt:lpstr>LoRaWAN hardware</vt:lpstr>
      <vt:lpstr>LoRaWAN network providers</vt:lpstr>
      <vt:lpstr>TTN Scale [Jan 2022]</vt:lpstr>
      <vt:lpstr>Helium Scale [Jan 2022]</vt:lpstr>
      <vt:lpstr>Quick reality check: Verizon?</vt:lpstr>
      <vt:lpstr>LoRaWAN interested parties</vt:lpstr>
      <vt:lpstr>Break + Open Question</vt:lpstr>
      <vt:lpstr>Break + Open Question</vt:lpstr>
      <vt:lpstr>Outline</vt:lpstr>
      <vt:lpstr>Sigfox</vt:lpstr>
      <vt:lpstr>Sigfox PHY</vt:lpstr>
      <vt:lpstr>Sigfox unbalanced uplink and downlink</vt:lpstr>
      <vt:lpstr>Sigfox link budget</vt:lpstr>
      <vt:lpstr>Sigfox MAC</vt:lpstr>
      <vt:lpstr>Sigfox uplink packet</vt:lpstr>
      <vt:lpstr>Aside: why faster bitrate in the US?</vt:lpstr>
      <vt:lpstr>Sigfox downlink packet</vt:lpstr>
      <vt:lpstr>Sigfox deployments</vt:lpstr>
      <vt:lpstr>Sigfox coverage (Spring 2022)</vt:lpstr>
      <vt:lpstr>Break + Open Question</vt:lpstr>
      <vt:lpstr>Break + Open Question</vt:lpstr>
      <vt:lpstr>Outline</vt:lpstr>
      <vt:lpstr>IEEE standard for LPWANs</vt:lpstr>
      <vt:lpstr>802.11ah allows multiple bandwidth allocations</vt:lpstr>
      <vt:lpstr>802.11ah architecture</vt:lpstr>
      <vt:lpstr>Outline</vt:lpstr>
      <vt:lpstr>TV whitespaces</vt:lpstr>
      <vt:lpstr>Sensing channel use</vt:lpstr>
      <vt:lpstr>802.11af</vt:lpstr>
      <vt:lpstr>Sensor Networks Over tv Whitespaces (SNOW)</vt:lpstr>
      <vt:lpstr>Break + Administrivia</vt:lpstr>
      <vt:lpstr>Outline</vt:lpstr>
      <vt:lpstr>Do novel networks meet application needs?</vt:lpstr>
      <vt:lpstr>New metric for wide-area communication.</vt:lpstr>
      <vt:lpstr>Bit flux can measure application needs.</vt:lpstr>
      <vt:lpstr>Bit flux can measure network capabilities.</vt:lpstr>
      <vt:lpstr>Bit flux accounts for spatial reuse.</vt:lpstr>
      <vt:lpstr>Bit flux measurement for LoRaWAN.</vt:lpstr>
      <vt:lpstr>Networks differ in capability by orders of magnitude.</vt:lpstr>
      <vt:lpstr>Range reduction results in a bit flux curve for each network.</vt:lpstr>
      <vt:lpstr>Let’s compare network capabilities to a real-world application.</vt:lpstr>
      <vt:lpstr>All networks are capable of meeting the data needs of electricity metering.</vt:lpstr>
      <vt:lpstr>Unlicensed LPWANs lag behind Cellular IoT in ability to support applications.</vt:lpstr>
      <vt:lpstr>Sigfox requires range reduction to meet application needs.</vt:lpstr>
      <vt:lpstr>Capacity solutions are relatively straightforward.</vt:lpstr>
      <vt:lpstr>LoRaWAN devotes most of its network capacity to a single application.</vt:lpstr>
      <vt:lpstr>Coexistence is inevitable in urban areas.</vt:lpstr>
      <vt:lpstr>Coexistence in unlicensed bands is a more difficult problem.</vt:lpstr>
      <vt:lpstr>Cellular may dominate future deployments.</vt:lpstr>
      <vt:lpstr>Unlicensed LPWANs are still useful for some scenarios.</vt:lpstr>
      <vt:lpstr>Implications – Low-Power Wide-Area Networks.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55</cp:revision>
  <dcterms:created xsi:type="dcterms:W3CDTF">2021-02-21T18:12:26Z</dcterms:created>
  <dcterms:modified xsi:type="dcterms:W3CDTF">2022-05-17T20:18:45Z</dcterms:modified>
</cp:coreProperties>
</file>